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5" r:id="rId9"/>
    <p:sldId id="263" r:id="rId10"/>
    <p:sldId id="262" r:id="rId11"/>
    <p:sldId id="270" r:id="rId12"/>
    <p:sldId id="266" r:id="rId13"/>
    <p:sldId id="267" r:id="rId14"/>
    <p:sldId id="268" r:id="rId15"/>
    <p:sldId id="289" r:id="rId16"/>
    <p:sldId id="290" r:id="rId17"/>
    <p:sldId id="279" r:id="rId18"/>
    <p:sldId id="272" r:id="rId19"/>
    <p:sldId id="271" r:id="rId20"/>
    <p:sldId id="281" r:id="rId21"/>
    <p:sldId id="274" r:id="rId22"/>
    <p:sldId id="273" r:id="rId23"/>
    <p:sldId id="275" r:id="rId24"/>
    <p:sldId id="283" r:id="rId25"/>
    <p:sldId id="276" r:id="rId26"/>
    <p:sldId id="278" r:id="rId27"/>
    <p:sldId id="285" r:id="rId28"/>
    <p:sldId id="286" r:id="rId29"/>
    <p:sldId id="287" r:id="rId30"/>
    <p:sldId id="288" r:id="rId31"/>
    <p:sldId id="291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/>
    <p:restoredTop sz="93028"/>
  </p:normalViewPr>
  <p:slideViewPr>
    <p:cSldViewPr snapToGrid="0">
      <p:cViewPr varScale="1">
        <p:scale>
          <a:sx n="150" d="100"/>
          <a:sy n="150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6DA2E-AED2-CE44-90A0-88E98DB4464A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38F5F-6A9C-A143-B368-3723E0097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3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6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the crab nebula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NGC 3132.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Cassiopeia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5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HII regions: Mendez-Delgado et al. (2023)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3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E3BA-B763-8168-8A2E-2113DBF9C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473CD-8146-41A8-B564-D8F86007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BFCB-00BE-73D1-750E-7765764E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B1FED-12F1-9349-B669-0C68953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B0452-C7E8-1FD7-9687-4A44BE00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513-5C8D-1284-CD02-114EEA89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BBB9C-5599-8643-981D-949DB96A3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65292-AAF5-03CE-9051-D628AE90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9AFB-A41B-0D55-32AF-999E6D56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78B1-B15A-3CC5-1360-79FBDBB1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63432-6911-43FB-7F26-D2A155E9F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3FBA3-9520-083F-043D-D14D3E819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9409D-7F41-EED5-6645-F8B71049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E29C-8E28-1B08-7915-324A5150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C73A-D412-0713-7C07-E6DC5FE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8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003D-AE21-ABB1-E096-D7F455FA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8839-61AF-C2F8-7026-8170D275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BF58-CF33-05DE-86B6-DBBFE455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5000-85B9-8378-9534-F65AF243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98364-76DF-E2B8-C46A-D6725C6A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6FA-DFDA-F4AF-0375-AAB304CD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4C76-600F-53F6-DB95-8CCD350DA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35C8-FECA-DDC9-02DD-D2492948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14B8-4880-951C-702C-9E912AD0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4593E-C148-A982-9A7D-9EF11CB8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87FF-E65E-08AE-FE70-E8D02743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27C1-ABC4-E3F2-9CB3-057F374B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EEBF0-F072-43FB-7E39-3777CCAF6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BB2E-E609-4C68-7EFD-6E56B512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E5D30-957F-35EB-E74C-C6B01B5A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CB971-02F4-B053-0D8C-3D90497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80F8-8EBD-01B9-DF67-F8121A5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4FA8-0270-3CCF-B21A-06797200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80E28-55FE-6397-1D70-AEEB385E8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D566F-BB8B-2678-9FED-3AF43CC06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5495A-4EC1-DED4-00B8-338F0E431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94966-7EBA-7641-5660-72A8D7B2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CBCAC-120B-97D6-741F-306427E5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2305F-6AE3-5F99-8A3F-07A0895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87A4-4100-AF35-D796-25246F1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31D4F-A090-7E1E-F47E-774E06E5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59A90-1288-D8D3-3413-97DFEE56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F0CDE-B7D1-BE79-8DC6-7940330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381CC-40B6-1206-0811-3FA5626E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49660-7C84-FA6E-B107-282060D4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50E76-D1AD-66AE-31C2-3291D955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6EAF-E49A-0131-5467-6BE6EDB3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0685-88CA-22C1-0546-D7545042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B92B2-7EBD-2D70-7529-9B7FCCB9E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539E-43A2-0E5B-1D91-D7A12A58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09A46-FC65-6369-0C1B-7CD8693E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03E-551D-373B-57A5-E2C08B38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531D-81F1-EE78-F543-49090E27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3CCB6-A146-3FF3-FD2E-B83007275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3DC18-DA13-9492-E138-44B565BC4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CA6AE-ADC5-0747-0DCC-E10BC34D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3EE3F-BA97-DD18-2A64-408ECD64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1EF8B-4EBD-1B22-2ECC-9983D4B2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4501D-0C9D-D46C-18E9-D8844EE7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9BB2B-AFD3-AD4F-C58E-5698F110F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55E4-D99A-A976-6412-F56E5771A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F43C-26BA-1C4C-B213-04C442AF1BC7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5D2A-5F86-8B48-0A86-952C3BB21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6460-4BB7-FD0C-FA1A-9A7AF9C62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alaxy in space with stars&#10;&#10;Description automatically generated">
            <a:extLst>
              <a:ext uri="{FF2B5EF4-FFF2-40B4-BE49-F238E27FC236}">
                <a16:creationId xmlns:a16="http://schemas.microsoft.com/office/drawing/2014/main" id="{EE67EADE-1C14-B9DF-1E8D-A20488406F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3140765" y="0"/>
            <a:ext cx="12192000" cy="6858000"/>
          </a:xfrm>
          <a:prstGeom prst="rect">
            <a:avLst/>
          </a:prstGeom>
        </p:spPr>
      </p:pic>
      <p:pic>
        <p:nvPicPr>
          <p:cNvPr id="25" name="Picture 24" descr="A galaxy in the sky&#10;&#10;Description automatically generated">
            <a:extLst>
              <a:ext uri="{FF2B5EF4-FFF2-40B4-BE49-F238E27FC236}">
                <a16:creationId xmlns:a16="http://schemas.microsoft.com/office/drawing/2014/main" id="{CBE92350-09BD-53A0-57A7-EA2689BF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-1201697" y="0"/>
            <a:ext cx="76732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98898-1B6B-41E4-B0AA-011F292B6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13" y="108810"/>
            <a:ext cx="7212376" cy="2193715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>
                <a:effectLst>
                  <a:outerShdw blurRad="229612" algn="ctr" rotWithShape="0">
                    <a:schemeClr val="bg1"/>
                  </a:outerShdw>
                </a:effectLst>
              </a:rPr>
              <a:t>From Dwarfs to Spirals</a:t>
            </a:r>
            <a:br>
              <a:rPr lang="en-US" sz="4800" b="1" dirty="0"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  <a:t>Chemical Evolution of Galaxies Across Stellar Mass and the Implications</a:t>
            </a:r>
            <a:b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</a:br>
            <a:r>
              <a:rPr lang="en-US" sz="2800" b="1" i="1" dirty="0">
                <a:effectLst>
                  <a:outerShdw blurRad="229612" algn="ctr" rotWithShape="0">
                    <a:schemeClr val="bg1"/>
                  </a:outerShdw>
                </a:effectLst>
              </a:rPr>
              <a:t>for Nucleosynthesis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2650E-A190-6FFD-75F8-6FC7A50BA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184" y="4325112"/>
            <a:ext cx="5014752" cy="2424077"/>
          </a:xfrm>
        </p:spPr>
        <p:txBody>
          <a:bodyPr anchor="b"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3600" b="1" dirty="0">
                <a:effectLst>
                  <a:outerShdw blurRad="228678" algn="ctr" rotWithShape="0">
                    <a:prstClr val="black"/>
                  </a:outerShdw>
                </a:effectLst>
              </a:rPr>
              <a:t>James W. Johnson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The Ohio State University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PhD Defense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200" b="1" dirty="0">
                <a:effectLst>
                  <a:outerShdw blurRad="228678" algn="ctr" rotWithShape="0">
                    <a:prstClr val="black"/>
                  </a:outerShdw>
                </a:effectLst>
              </a:rPr>
              <a:t>July 14, 2023</a:t>
            </a:r>
          </a:p>
        </p:txBody>
      </p:sp>
    </p:spTree>
    <p:extLst>
      <p:ext uri="{BB962C8B-B14F-4D97-AF65-F5344CB8AC3E}">
        <p14:creationId xmlns:p14="http://schemas.microsoft.com/office/powerpoint/2010/main" val="13521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4000" dirty="0"/>
                  <a:t>net production rate =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00B050"/>
                    </a:solidFill>
                  </a:rPr>
                  <a:t> sources</a:t>
                </a:r>
                <a:r>
                  <a:rPr lang="en-US" sz="4000" dirty="0"/>
                  <a:t> -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</a:rPr>
                  <a:t> sinks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F34A0-4D2B-3A38-5D16-64005EA28DFE}"/>
              </a:ext>
            </a:extLst>
          </p:cNvPr>
          <p:cNvSpPr txBox="1"/>
          <p:nvPr/>
        </p:nvSpPr>
        <p:spPr>
          <a:xfrm>
            <a:off x="374375" y="1321903"/>
            <a:ext cx="7752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Supernovae (Core Collapse, Type </a:t>
            </a:r>
            <a:r>
              <a:rPr lang="en-US" sz="2800" dirty="0" err="1">
                <a:solidFill>
                  <a:srgbClr val="00B050"/>
                </a:solidFill>
                <a:latin typeface="Raleway" pitchFamily="2" charset="77"/>
              </a:rPr>
              <a:t>Ia</a:t>
            </a: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Asymptotic Giant Branch stars (low mass)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5EBB4AA-8860-F970-9C52-876B611384C4}"/>
              </a:ext>
            </a:extLst>
          </p:cNvPr>
          <p:cNvSpPr/>
          <p:nvPr/>
        </p:nvSpPr>
        <p:spPr>
          <a:xfrm>
            <a:off x="7941365" y="1321905"/>
            <a:ext cx="185531" cy="954106"/>
          </a:xfrm>
          <a:prstGeom prst="righ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CE2A670-DE45-1368-85BD-588F8F924F73}"/>
              </a:ext>
            </a:extLst>
          </p:cNvPr>
          <p:cNvSpPr/>
          <p:nvPr/>
        </p:nvSpPr>
        <p:spPr>
          <a:xfrm flipH="1">
            <a:off x="8206406" y="1672944"/>
            <a:ext cx="434009" cy="1494325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E55AF-EFAE-4E27-43F3-9AA297B63645}"/>
              </a:ext>
            </a:extLst>
          </p:cNvPr>
          <p:cNvSpPr txBox="1"/>
          <p:nvPr/>
        </p:nvSpPr>
        <p:spPr>
          <a:xfrm>
            <a:off x="7046843" y="4746697"/>
            <a:ext cx="3223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Star Formation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Outflows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FF95184-20AC-B5E5-32FD-CAC640C28028}"/>
              </a:ext>
            </a:extLst>
          </p:cNvPr>
          <p:cNvSpPr/>
          <p:nvPr/>
        </p:nvSpPr>
        <p:spPr>
          <a:xfrm>
            <a:off x="10071649" y="4746698"/>
            <a:ext cx="198783" cy="95410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A78B5EF6-077A-DB45-C65B-2615AAE68AB1}"/>
              </a:ext>
            </a:extLst>
          </p:cNvPr>
          <p:cNvSpPr/>
          <p:nvPr/>
        </p:nvSpPr>
        <p:spPr>
          <a:xfrm flipH="1" flipV="1">
            <a:off x="10349947" y="3806542"/>
            <a:ext cx="434008" cy="154726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A20CC-07B9-6E65-DA43-4D409C5B8066}"/>
              </a:ext>
            </a:extLst>
          </p:cNvPr>
          <p:cNvSpPr txBox="1"/>
          <p:nvPr/>
        </p:nvSpPr>
        <p:spPr>
          <a:xfrm>
            <a:off x="2253254" y="4746755"/>
            <a:ext cx="3479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Stellar migration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70C0"/>
                </a:solidFill>
                <a:latin typeface="Raleway" pitchFamily="2" charset="77"/>
              </a:rPr>
              <a:t>Gas flows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88372E4-E0A1-93DB-7F1B-B37A8D6869B4}"/>
              </a:ext>
            </a:extLst>
          </p:cNvPr>
          <p:cNvSpPr/>
          <p:nvPr/>
        </p:nvSpPr>
        <p:spPr>
          <a:xfrm rot="10800000">
            <a:off x="2008595" y="4746698"/>
            <a:ext cx="198783" cy="954106"/>
          </a:xfrm>
          <a:prstGeom prst="rightBrac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7FE85FC1-86CD-87E7-CB1C-BD6AE2FE0627}"/>
              </a:ext>
            </a:extLst>
          </p:cNvPr>
          <p:cNvSpPr/>
          <p:nvPr/>
        </p:nvSpPr>
        <p:spPr>
          <a:xfrm rot="10800000" flipH="1">
            <a:off x="1456850" y="3764224"/>
            <a:ext cx="434009" cy="160020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443E573A-E10E-0F1E-3C6E-7FA37854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394" y="4229100"/>
            <a:ext cx="2083907" cy="2083907"/>
          </a:xfrm>
          <a:prstGeom prst="rect">
            <a:avLst/>
          </a:prstGeom>
        </p:spPr>
      </p:pic>
      <p:pic>
        <p:nvPicPr>
          <p:cNvPr id="19" name="Picture 18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938E8B93-42AC-45D3-B653-984AEB40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14" y="760412"/>
            <a:ext cx="2083907" cy="2083907"/>
          </a:xfrm>
          <a:prstGeom prst="rect">
            <a:avLst/>
          </a:prstGeom>
        </p:spPr>
      </p:pic>
      <p:pic>
        <p:nvPicPr>
          <p:cNvPr id="20" name="Picture 19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A64D0B50-5323-16FC-4058-E4F08D482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25" y="4107267"/>
            <a:ext cx="2083907" cy="20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 animBg="1"/>
      <p:bldP spid="10" grpId="0" animBg="1"/>
      <p:bldP spid="7" grpId="0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4A45-C9F6-02EB-4E00-C12C0F16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can we learn…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A493-0263-FC77-01FF-B5A3BE01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enrichment histories of dwarf galaxies?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impact of stellar migration in the Milky Way?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from trends with stellar mass?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... about the origin of the elements?</a:t>
            </a:r>
          </a:p>
        </p:txBody>
      </p:sp>
    </p:spTree>
    <p:extLst>
      <p:ext uri="{BB962C8B-B14F-4D97-AF65-F5344CB8AC3E}">
        <p14:creationId xmlns:p14="http://schemas.microsoft.com/office/powerpoint/2010/main" val="348071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1: Dwarf Galaxies</a:t>
            </a:r>
          </a:p>
        </p:txBody>
      </p:sp>
    </p:spTree>
    <p:extLst>
      <p:ext uri="{BB962C8B-B14F-4D97-AF65-F5344CB8AC3E}">
        <p14:creationId xmlns:p14="http://schemas.microsoft.com/office/powerpoint/2010/main" val="159310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6E44-FC5B-85EA-5471-5DF7C983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78085"/>
          </a:xfrm>
        </p:spPr>
        <p:txBody>
          <a:bodyPr/>
          <a:lstStyle/>
          <a:p>
            <a:pPr algn="ctr"/>
            <a:r>
              <a:rPr lang="en-US" dirty="0"/>
              <a:t>Episodic Star Formation Histories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0ACD2E-1419-FC00-7FB5-0D21B929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59" y="1604667"/>
            <a:ext cx="8471282" cy="4793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A2832-4F78-3FF2-176E-A1A81A496B8A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Weisz et al. (2014), </a:t>
            </a:r>
            <a:r>
              <a:rPr lang="en-US" dirty="0" err="1"/>
              <a:t>ApJ</a:t>
            </a:r>
            <a:r>
              <a:rPr lang="en-US" dirty="0"/>
              <a:t>, 789, 147</a:t>
            </a:r>
          </a:p>
        </p:txBody>
      </p:sp>
    </p:spTree>
    <p:extLst>
      <p:ext uri="{BB962C8B-B14F-4D97-AF65-F5344CB8AC3E}">
        <p14:creationId xmlns:p14="http://schemas.microsoft.com/office/powerpoint/2010/main" val="36210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543-4A7C-5D41-C4A5-1198A56D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56051"/>
          </a:xfrm>
        </p:spPr>
        <p:txBody>
          <a:bodyPr/>
          <a:lstStyle/>
          <a:p>
            <a:pPr algn="ctr"/>
            <a:r>
              <a:rPr lang="en-US" dirty="0"/>
              <a:t>Effect of Accretion-Driven Starburst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CB15DA12-4A29-4535-8EC5-0C6BE6C4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68" y="1421176"/>
            <a:ext cx="5120319" cy="5120319"/>
          </a:xfrm>
          <a:prstGeom prst="rect">
            <a:avLst/>
          </a:prstGeom>
        </p:spPr>
      </p:pic>
      <p:pic>
        <p:nvPicPr>
          <p:cNvPr id="7" name="Picture 6" descr="A sun in the sky&#10;&#10;Description automatically generated">
            <a:extLst>
              <a:ext uri="{FF2B5EF4-FFF2-40B4-BE49-F238E27FC236}">
                <a16:creationId xmlns:a16="http://schemas.microsoft.com/office/drawing/2014/main" id="{C817063A-3DC8-3D72-60AE-2483D774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73" y="5190508"/>
            <a:ext cx="1899590" cy="1225829"/>
          </a:xfrm>
          <a:prstGeom prst="rect">
            <a:avLst/>
          </a:prstGeom>
        </p:spPr>
      </p:pic>
      <p:pic>
        <p:nvPicPr>
          <p:cNvPr id="9" name="Picture 8" descr="A colorful nebula in space&#10;&#10;Description automatically generated">
            <a:extLst>
              <a:ext uri="{FF2B5EF4-FFF2-40B4-BE49-F238E27FC236}">
                <a16:creationId xmlns:a16="http://schemas.microsoft.com/office/drawing/2014/main" id="{9362D3F1-2B6C-DB76-5347-BF760DE6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03" y="1421176"/>
            <a:ext cx="1122803" cy="1122803"/>
          </a:xfrm>
          <a:prstGeom prst="rect">
            <a:avLst/>
          </a:prstGeom>
        </p:spPr>
      </p:pic>
      <p:pic>
        <p:nvPicPr>
          <p:cNvPr id="10" name="Picture 9" descr="A colorful nebula in space&#10;&#10;Description automatically generated">
            <a:extLst>
              <a:ext uri="{FF2B5EF4-FFF2-40B4-BE49-F238E27FC236}">
                <a16:creationId xmlns:a16="http://schemas.microsoft.com/office/drawing/2014/main" id="{BEDE07E7-93F7-3BB6-EF28-83F2B65F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030" y="2058921"/>
            <a:ext cx="1122803" cy="1122803"/>
          </a:xfrm>
          <a:prstGeom prst="rect">
            <a:avLst/>
          </a:prstGeom>
        </p:spPr>
      </p:pic>
      <p:pic>
        <p:nvPicPr>
          <p:cNvPr id="11" name="Picture 10" descr="A colorful nebula in space&#10;&#10;Description automatically generated">
            <a:extLst>
              <a:ext uri="{FF2B5EF4-FFF2-40B4-BE49-F238E27FC236}">
                <a16:creationId xmlns:a16="http://schemas.microsoft.com/office/drawing/2014/main" id="{CF721E78-4A38-5887-ED9D-065C2F2F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026" y="991524"/>
            <a:ext cx="1122803" cy="1122803"/>
          </a:xfrm>
          <a:prstGeom prst="rect">
            <a:avLst/>
          </a:prstGeom>
        </p:spPr>
      </p:pic>
      <p:pic>
        <p:nvPicPr>
          <p:cNvPr id="17" name="Picture 16" descr="A colorful explosion in space&#10;&#10;Description automatically generated">
            <a:extLst>
              <a:ext uri="{FF2B5EF4-FFF2-40B4-BE49-F238E27FC236}">
                <a16:creationId xmlns:a16="http://schemas.microsoft.com/office/drawing/2014/main" id="{9B42FE91-E9DC-413D-DF78-723F4305B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07" y="1421176"/>
            <a:ext cx="1497050" cy="1497050"/>
          </a:xfrm>
          <a:prstGeom prst="rect">
            <a:avLst/>
          </a:prstGeom>
        </p:spPr>
      </p:pic>
      <p:pic>
        <p:nvPicPr>
          <p:cNvPr id="18" name="Picture 17" descr="A colorful nebula in space&#10;&#10;Description automatically generated">
            <a:extLst>
              <a:ext uri="{FF2B5EF4-FFF2-40B4-BE49-F238E27FC236}">
                <a16:creationId xmlns:a16="http://schemas.microsoft.com/office/drawing/2014/main" id="{583B22B8-8C01-EA21-EB21-40065B06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833" y="2886859"/>
            <a:ext cx="1122803" cy="1122803"/>
          </a:xfrm>
          <a:prstGeom prst="rect">
            <a:avLst/>
          </a:prstGeom>
        </p:spPr>
      </p:pic>
      <p:pic>
        <p:nvPicPr>
          <p:cNvPr id="19" name="Picture 18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711097A-72DE-4978-9BF3-316828557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26" y="3562046"/>
            <a:ext cx="1497050" cy="1497050"/>
          </a:xfrm>
          <a:prstGeom prst="rect">
            <a:avLst/>
          </a:prstGeom>
        </p:spPr>
      </p:pic>
      <p:pic>
        <p:nvPicPr>
          <p:cNvPr id="20" name="Picture 19" descr="A colorful nebula in space&#10;&#10;Description automatically generated">
            <a:extLst>
              <a:ext uri="{FF2B5EF4-FFF2-40B4-BE49-F238E27FC236}">
                <a16:creationId xmlns:a16="http://schemas.microsoft.com/office/drawing/2014/main" id="{D22F0E81-BA1F-EE17-2682-F6343E04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60" y="3598243"/>
            <a:ext cx="1122803" cy="1122803"/>
          </a:xfrm>
          <a:prstGeom prst="rect">
            <a:avLst/>
          </a:prstGeom>
        </p:spPr>
      </p:pic>
      <p:pic>
        <p:nvPicPr>
          <p:cNvPr id="21" name="Picture 20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CA4087E-D7C8-DB71-AAB3-47F3DFFC8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221" y="4272486"/>
            <a:ext cx="1497050" cy="1497050"/>
          </a:xfrm>
          <a:prstGeom prst="rect">
            <a:avLst/>
          </a:prstGeom>
        </p:spPr>
      </p:pic>
      <p:pic>
        <p:nvPicPr>
          <p:cNvPr id="22" name="Picture 21" descr="A colorful explosion in space&#10;&#10;Description automatically generated">
            <a:extLst>
              <a:ext uri="{FF2B5EF4-FFF2-40B4-BE49-F238E27FC236}">
                <a16:creationId xmlns:a16="http://schemas.microsoft.com/office/drawing/2014/main" id="{6D5610C2-18AB-20BE-2E62-97E064008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708" y="3809864"/>
            <a:ext cx="1497050" cy="1497050"/>
          </a:xfrm>
          <a:prstGeom prst="rect">
            <a:avLst/>
          </a:prstGeom>
        </p:spPr>
      </p:pic>
      <p:pic>
        <p:nvPicPr>
          <p:cNvPr id="23" name="Picture 22" descr="A colorful explosion in space&#10;&#10;Description automatically generated">
            <a:extLst>
              <a:ext uri="{FF2B5EF4-FFF2-40B4-BE49-F238E27FC236}">
                <a16:creationId xmlns:a16="http://schemas.microsoft.com/office/drawing/2014/main" id="{552D046F-9115-33F0-5B54-A89B479A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181" y="1995221"/>
            <a:ext cx="1497050" cy="149705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4CBF914-1281-46F3-4B9E-FFF81C48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78" y="1825625"/>
            <a:ext cx="58219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Perturbation of corresponding burst-less scenario</a:t>
            </a:r>
          </a:p>
          <a:p>
            <a:pPr marL="971550" lvl="1" indent="-514350">
              <a:buAutoNum type="arabicPeriod"/>
            </a:pPr>
            <a:r>
              <a:rPr lang="en-US" dirty="0"/>
              <a:t>Dilution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massive star enrichment rate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SN </a:t>
            </a:r>
            <a:r>
              <a:rPr lang="en-US" dirty="0" err="1"/>
              <a:t>Ia</a:t>
            </a:r>
            <a:r>
              <a:rPr lang="en-US" dirty="0"/>
              <a:t>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Surplus of high [O/Fe] stars</a:t>
            </a:r>
          </a:p>
          <a:p>
            <a:pPr marL="0" indent="0">
              <a:buNone/>
            </a:pPr>
            <a:r>
              <a:rPr lang="en-US" dirty="0"/>
              <a:t>[O/Fe] value depends on timing</a:t>
            </a:r>
          </a:p>
        </p:txBody>
      </p:sp>
    </p:spTree>
    <p:extLst>
      <p:ext uri="{BB962C8B-B14F-4D97-AF65-F5344CB8AC3E}">
        <p14:creationId xmlns:p14="http://schemas.microsoft.com/office/powerpoint/2010/main" val="14421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75507" y="2857080"/>
            <a:ext cx="5575795" cy="203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Milky Way’s last major merger</a:t>
            </a:r>
          </a:p>
          <a:p>
            <a:pPr lvl="1"/>
            <a:r>
              <a:rPr lang="en-US" dirty="0"/>
              <a:t>~10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lvl="1"/>
            <a:r>
              <a:rPr lang="en-US" dirty="0"/>
              <a:t>~10</a:t>
            </a:r>
            <a:r>
              <a:rPr lang="en-US" baseline="30000" dirty="0"/>
              <a:t>9</a:t>
            </a:r>
            <a:r>
              <a:rPr lang="en-US" dirty="0"/>
              <a:t> solar masses</a:t>
            </a:r>
          </a:p>
          <a:p>
            <a:pPr lvl="1"/>
            <a:r>
              <a:rPr lang="en-US" dirty="0"/>
              <a:t>Now quiescent retrograde structure in stellar halo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diagram of a variety of colors&#10;&#10;Description automatically generated">
            <a:extLst>
              <a:ext uri="{FF2B5EF4-FFF2-40B4-BE49-F238E27FC236}">
                <a16:creationId xmlns:a16="http://schemas.microsoft.com/office/drawing/2014/main" id="{5DC148D1-90E2-5C69-748E-FE343AE4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09" y="1373050"/>
            <a:ext cx="5300869" cy="5000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12DDA-30CD-6EE5-A0E5-2B5F33765968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Naidu et al. (2020), </a:t>
            </a:r>
            <a:r>
              <a:rPr lang="en-US" dirty="0" err="1"/>
              <a:t>ApJ</a:t>
            </a:r>
            <a:r>
              <a:rPr lang="en-US" dirty="0"/>
              <a:t>, 901, 48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4EEA18-13B1-85A9-F5DF-3F99D2589BDD}"/>
              </a:ext>
            </a:extLst>
          </p:cNvPr>
          <p:cNvSpPr txBox="1">
            <a:spLocks/>
          </p:cNvSpPr>
          <p:nvPr/>
        </p:nvSpPr>
        <p:spPr>
          <a:xfrm>
            <a:off x="0" y="199870"/>
            <a:ext cx="12192000" cy="100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Archaeology of </a:t>
            </a:r>
            <a:r>
              <a:rPr lang="en-US" i="1"/>
              <a:t>Gaia</a:t>
            </a:r>
            <a:r>
              <a:rPr lang="en-US"/>
              <a:t>-Sausage Enceladus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C5F1-574B-FAA5-0C97-39FF2B9D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0"/>
            <a:ext cx="12192000" cy="1007925"/>
          </a:xfrm>
        </p:spPr>
        <p:txBody>
          <a:bodyPr/>
          <a:lstStyle/>
          <a:p>
            <a:pPr algn="ctr"/>
            <a:r>
              <a:rPr lang="en-US" dirty="0"/>
              <a:t>Archaeology of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462045" y="1396678"/>
            <a:ext cx="5575795" cy="52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Mg and Fe abundances from H3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Bayesian likelihood estimates based on sampling from curve</a:t>
            </a:r>
          </a:p>
          <a:p>
            <a:pPr lvl="1"/>
            <a:r>
              <a:rPr lang="en-US" dirty="0"/>
              <a:t>Accurately fits N-dimensional distribution in chemical space</a:t>
            </a:r>
          </a:p>
          <a:p>
            <a:pPr lvl="1"/>
            <a:r>
              <a:rPr lang="en-US" dirty="0"/>
              <a:t>Fe yields as free parameters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Accurate stellar age distribution</a:t>
            </a:r>
          </a:p>
          <a:p>
            <a:pPr lvl="1"/>
            <a:r>
              <a:rPr lang="en-US" dirty="0"/>
              <a:t>Requires </a:t>
            </a:r>
            <a:r>
              <a:rPr lang="en-US" i="1" dirty="0"/>
              <a:t>some</a:t>
            </a:r>
            <a:r>
              <a:rPr lang="en-US" dirty="0"/>
              <a:t> measurements</a:t>
            </a:r>
          </a:p>
          <a:p>
            <a:pPr lvl="1"/>
            <a:r>
              <a:rPr lang="en-US" dirty="0"/>
              <a:t>No evidence of starburst</a:t>
            </a:r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8F009BE-1456-A366-446A-650FEA5F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18" y="1197894"/>
            <a:ext cx="5220937" cy="5262538"/>
          </a:xfrm>
          <a:prstGeom prst="rect">
            <a:avLst/>
          </a:prstGeom>
        </p:spPr>
      </p:pic>
      <p:pic>
        <p:nvPicPr>
          <p:cNvPr id="8" name="Picture 7" descr="A number with a plus and three&#10;&#10;Description automatically generated">
            <a:extLst>
              <a:ext uri="{FF2B5EF4-FFF2-40B4-BE49-F238E27FC236}">
                <a16:creationId xmlns:a16="http://schemas.microsoft.com/office/drawing/2014/main" id="{F6667E3F-FE25-CAF6-BE42-BC37E111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548" y="1503435"/>
            <a:ext cx="1362956" cy="863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A5B48-94EA-BA23-9350-2C3247D130B8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3" name="Picture 2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239A63C5-9209-A3C7-E12B-4821A6372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80" y="1153804"/>
            <a:ext cx="5284424" cy="53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text with a bright light&#10;&#10;Description automatically generated">
            <a:extLst>
              <a:ext uri="{FF2B5EF4-FFF2-40B4-BE49-F238E27FC236}">
                <a16:creationId xmlns:a16="http://schemas.microsoft.com/office/drawing/2014/main" id="{F8D955C3-050C-C384-7639-D4648D34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70" y="-82938"/>
            <a:ext cx="2390850" cy="1500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3D5F3-7DFE-E08F-93FD-175AC33B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5298"/>
          </a:xfrm>
        </p:spPr>
        <p:txBody>
          <a:bodyPr/>
          <a:lstStyle/>
          <a:p>
            <a:pPr algn="ctr"/>
            <a:r>
              <a:rPr lang="en-US" dirty="0"/>
              <a:t>Trends with Stellar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High specific SN </a:t>
                </a:r>
                <a:r>
                  <a:rPr lang="en-US" dirty="0" err="1"/>
                  <a:t>Ia</a:t>
                </a:r>
                <a:r>
                  <a:rPr lang="en-US" dirty="0"/>
                  <a:t> rate observed in dwarf galaxies – why?</a:t>
                </a:r>
              </a:p>
              <a:p>
                <a:pPr lvl="1"/>
                <a:r>
                  <a:rPr lang="en-US" dirty="0"/>
                  <a:t>Strength of trend affected by uncertainties in mass distribution of galaxies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Metallicity: confounding variable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en-US" dirty="0"/>
                  <a:t>-dependence fits trend well</a:t>
                </a:r>
              </a:p>
              <a:p>
                <a:pPr lvl="1"/>
                <a:r>
                  <a:rPr lang="en-US" dirty="0"/>
                  <a:t>Lines up with Z-dependence of close binary fraction</a:t>
                </a:r>
              </a:p>
              <a:p>
                <a:pPr lvl="1"/>
                <a:r>
                  <a:rPr lang="en-US" dirty="0"/>
                  <a:t>Implications for chemical evolution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A8180-75DA-837C-0A2A-856DBF986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538" y="1292092"/>
                <a:ext cx="5836632" cy="5347247"/>
              </a:xfrm>
              <a:blipFill>
                <a:blip r:embed="rId3"/>
                <a:stretch>
                  <a:fillRect l="-2169" t="-1896"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number of numbers and a number of red and blue lines&#10;&#10;Description automatically generated">
            <a:extLst>
              <a:ext uri="{FF2B5EF4-FFF2-40B4-BE49-F238E27FC236}">
                <a16:creationId xmlns:a16="http://schemas.microsoft.com/office/drawing/2014/main" id="{01C39926-8599-F14E-987B-A786236D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48" y="1450423"/>
            <a:ext cx="5280444" cy="5042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16DF3-E737-7A7E-CAE4-64B247878FBF}"/>
              </a:ext>
            </a:extLst>
          </p:cNvPr>
          <p:cNvSpPr txBox="1"/>
          <p:nvPr/>
        </p:nvSpPr>
        <p:spPr>
          <a:xfrm>
            <a:off x="6907576" y="648562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Gandhi et al. (2022), MNRAS, 516, 1941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B1785-90AD-0BA4-803A-9DBEC4A75674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Andrews &amp; Martini (2013), </a:t>
            </a:r>
            <a:r>
              <a:rPr lang="en-US" dirty="0" err="1"/>
              <a:t>ApJ</a:t>
            </a:r>
            <a:r>
              <a:rPr lang="en-US" dirty="0"/>
              <a:t>, 765, 140</a:t>
            </a:r>
          </a:p>
        </p:txBody>
      </p:sp>
      <p:pic>
        <p:nvPicPr>
          <p:cNvPr id="9" name="Picture 8" descr="A diagram of a method&#10;&#10;Description automatically generated">
            <a:extLst>
              <a:ext uri="{FF2B5EF4-FFF2-40B4-BE49-F238E27FC236}">
                <a16:creationId xmlns:a16="http://schemas.microsoft.com/office/drawing/2014/main" id="{6F3EC7DE-982B-31E4-F216-E559A3177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31" y="1660457"/>
            <a:ext cx="5697678" cy="4622380"/>
          </a:xfrm>
          <a:prstGeom prst="rect">
            <a:avLst/>
          </a:prstGeom>
        </p:spPr>
      </p:pic>
      <p:pic>
        <p:nvPicPr>
          <p:cNvPr id="13" name="Picture 12" descr="A diagram of a function&#10;&#10;Description automatically generated">
            <a:extLst>
              <a:ext uri="{FF2B5EF4-FFF2-40B4-BE49-F238E27FC236}">
                <a16:creationId xmlns:a16="http://schemas.microsoft.com/office/drawing/2014/main" id="{1B9E848D-988A-60BF-8B6D-A99F3F90F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420" y="1292783"/>
            <a:ext cx="5720100" cy="5200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03975E-D073-D9DF-3669-4AC9F46985AF}"/>
              </a:ext>
            </a:extLst>
          </p:cNvPr>
          <p:cNvSpPr txBox="1"/>
          <p:nvPr/>
        </p:nvSpPr>
        <p:spPr>
          <a:xfrm>
            <a:off x="6907576" y="6493564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submitted to MNRAS</a:t>
            </a:r>
          </a:p>
        </p:txBody>
      </p:sp>
      <p:pic>
        <p:nvPicPr>
          <p:cNvPr id="18" name="Picture 17" descr="A diagram of a function&#10;&#10;Description automatically generated">
            <a:extLst>
              <a:ext uri="{FF2B5EF4-FFF2-40B4-BE49-F238E27FC236}">
                <a16:creationId xmlns:a16="http://schemas.microsoft.com/office/drawing/2014/main" id="{46D68DFB-7897-2FCF-6C73-2E2EC2D7F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920" y="1292092"/>
            <a:ext cx="5167772" cy="51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2: The Milky Way</a:t>
            </a:r>
          </a:p>
        </p:txBody>
      </p:sp>
    </p:spTree>
    <p:extLst>
      <p:ext uri="{BB962C8B-B14F-4D97-AF65-F5344CB8AC3E}">
        <p14:creationId xmlns:p14="http://schemas.microsoft.com/office/powerpoint/2010/main" val="40557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Inner Galaxy: old &amp; metal-rich</a:t>
            </a:r>
          </a:p>
          <a:p>
            <a:pPr marL="0" indent="0" algn="ctr">
              <a:buNone/>
            </a:pPr>
            <a:r>
              <a:rPr lang="en-US" dirty="0"/>
              <a:t>Outer Galaxy: young &amp; metal-poor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ABD00-A410-36BE-31DC-81A3AA56B14E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782511-AD3D-6B1C-7A06-8B893E409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5" y="2325781"/>
            <a:ext cx="11882750" cy="3960917"/>
          </a:xfrm>
          <a:prstGeom prst="rect">
            <a:avLst/>
          </a:prstGeom>
        </p:spPr>
      </p:pic>
      <p:pic>
        <p:nvPicPr>
          <p:cNvPr id="14" name="Picture 13" descr="A magnifying glass over a galaxy&#10;&#10;Description automatically generated">
            <a:extLst>
              <a:ext uri="{FF2B5EF4-FFF2-40B4-BE49-F238E27FC236}">
                <a16:creationId xmlns:a16="http://schemas.microsoft.com/office/drawing/2014/main" id="{4C196028-576A-C834-9060-E0D0F169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228" y="914400"/>
            <a:ext cx="2580442" cy="1317455"/>
          </a:xfrm>
          <a:prstGeom prst="rect">
            <a:avLst/>
          </a:prstGeom>
        </p:spPr>
      </p:pic>
      <p:pic>
        <p:nvPicPr>
          <p:cNvPr id="16" name="Picture 15" descr="A logo with white text&#10;&#10;Description automatically generated">
            <a:extLst>
              <a:ext uri="{FF2B5EF4-FFF2-40B4-BE49-F238E27FC236}">
                <a16:creationId xmlns:a16="http://schemas.microsoft.com/office/drawing/2014/main" id="{99AF6A23-444E-7312-E8B5-4451C84D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5" y="1137131"/>
            <a:ext cx="2822713" cy="8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C54D-1729-3136-8A61-85D4573F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16"/>
            <a:ext cx="12192000" cy="933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the beginning, there was only H, He, and Li</a:t>
            </a:r>
          </a:p>
        </p:txBody>
      </p:sp>
      <p:pic>
        <p:nvPicPr>
          <p:cNvPr id="5" name="Picture 4" descr="A chart of the solar system&#10;&#10;Description automatically generated">
            <a:extLst>
              <a:ext uri="{FF2B5EF4-FFF2-40B4-BE49-F238E27FC236}">
                <a16:creationId xmlns:a16="http://schemas.microsoft.com/office/drawing/2014/main" id="{12885711-721B-7D60-0E34-A008881D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54" y="1298521"/>
            <a:ext cx="7605091" cy="532356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8192FB1-225C-9DAC-BE91-4B9484A9FBBF}"/>
              </a:ext>
            </a:extLst>
          </p:cNvPr>
          <p:cNvSpPr/>
          <p:nvPr/>
        </p:nvSpPr>
        <p:spPr>
          <a:xfrm rot="1253718">
            <a:off x="1639955" y="2067337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67A29C-09D5-DA43-FDE2-0D10962ECD8E}"/>
              </a:ext>
            </a:extLst>
          </p:cNvPr>
          <p:cNvSpPr/>
          <p:nvPr/>
        </p:nvSpPr>
        <p:spPr>
          <a:xfrm rot="20026763">
            <a:off x="1655463" y="2971045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075AA4-C44C-BE24-CE85-2B82BDACDCB2}"/>
              </a:ext>
            </a:extLst>
          </p:cNvPr>
          <p:cNvSpPr/>
          <p:nvPr/>
        </p:nvSpPr>
        <p:spPr>
          <a:xfrm rot="9063843">
            <a:off x="9611593" y="2067336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BC46769B-6EC8-169C-C9DF-AC9F6AEB94BB}"/>
              </a:ext>
            </a:extLst>
          </p:cNvPr>
          <p:cNvSpPr/>
          <p:nvPr/>
        </p:nvSpPr>
        <p:spPr>
          <a:xfrm>
            <a:off x="3548270" y="2216424"/>
            <a:ext cx="2117034" cy="586412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E69241-DB85-2E5C-8BA3-3AEE29BF276B}"/>
              </a:ext>
            </a:extLst>
          </p:cNvPr>
          <p:cNvSpPr txBox="1">
            <a:spLocks/>
          </p:cNvSpPr>
          <p:nvPr/>
        </p:nvSpPr>
        <p:spPr>
          <a:xfrm>
            <a:off x="-1" y="235916"/>
            <a:ext cx="12192000" cy="93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Everything else was made in stars</a:t>
            </a: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4089F70D-408E-B361-20BC-8F82BAE80747}"/>
              </a:ext>
            </a:extLst>
          </p:cNvPr>
          <p:cNvSpPr/>
          <p:nvPr/>
        </p:nvSpPr>
        <p:spPr>
          <a:xfrm>
            <a:off x="2911007" y="2108065"/>
            <a:ext cx="5235254" cy="1607229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032" y="1195330"/>
            <a:ext cx="7523965" cy="107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Metallicity gradient established ~9 </a:t>
            </a:r>
            <a:r>
              <a:rPr lang="en-US" dirty="0" err="1"/>
              <a:t>Gyr</a:t>
            </a:r>
            <a:r>
              <a:rPr lang="en-US" dirty="0"/>
              <a:t> ago</a:t>
            </a:r>
          </a:p>
          <a:p>
            <a:pPr marL="0" indent="0">
              <a:buNone/>
            </a:pPr>
            <a:r>
              <a:rPr lang="en-US" dirty="0"/>
              <a:t>Only small perturbations since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D7BED-15B5-5A97-5214-3E1E9D8E7858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5A28B-502D-FABE-9A83-760C2AE4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8" y="2643832"/>
            <a:ext cx="3917699" cy="3561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16347-D7D0-3F98-39AA-77247E9AB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32" y="2643832"/>
            <a:ext cx="7123090" cy="3561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6FD6DC7-1D2D-9247-AB38-4FCFDF7F0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878" y="1195330"/>
                <a:ext cx="3874262" cy="10722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aleway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[O/H] = -0.062 kpc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-1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[Fe/H] = -0.070 kpc</a:t>
                </a:r>
                <a:r>
                  <a:rPr lang="en-US" baseline="30000" dirty="0">
                    <a:solidFill>
                      <a:srgbClr val="00B0F0"/>
                    </a:solidFill>
                  </a:rPr>
                  <a:t>-1 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6FD6DC7-1D2D-9247-AB38-4FCFDF7F0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8" y="1195330"/>
                <a:ext cx="3874262" cy="1072252"/>
              </a:xfrm>
              <a:prstGeom prst="rect">
                <a:avLst/>
              </a:prstGeom>
              <a:blipFill>
                <a:blip r:embed="rId5"/>
                <a:stretch>
                  <a:fillRect l="-980" t="-9302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Age-metallicity relation is non-monotonic w/considerable scatter</a:t>
            </a:r>
          </a:p>
          <a:p>
            <a:pPr marL="0" indent="0" algn="ctr">
              <a:buNone/>
            </a:pPr>
            <a:r>
              <a:rPr lang="en-US" dirty="0"/>
              <a:t>Age-[O/Fe] relation is monotonic w/little scatter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7568589" y="6474550"/>
            <a:ext cx="462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Feuillet et al. (2018), MNRAS, 477, 2326</a:t>
            </a:r>
          </a:p>
        </p:txBody>
      </p:sp>
      <p:pic>
        <p:nvPicPr>
          <p:cNvPr id="11" name="Picture 1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0A1C657-3981-D9D3-64C2-B0EAD711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743" y="2509956"/>
            <a:ext cx="5385613" cy="3800185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83E8AF-8334-E8F5-9BEB-7BD0D95F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8" y="2509956"/>
            <a:ext cx="5422854" cy="38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3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8848-FAD0-F570-FE25-5230721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What is known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E27CE-E975-4B49-8B28-3365A90CF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2-D distribution in alpha and iron-peak elements is</a:t>
            </a:r>
            <a:br>
              <a:rPr lang="en-US" dirty="0"/>
            </a:br>
            <a:r>
              <a:rPr lang="en-US" dirty="0"/>
              <a:t>bimodal and depends on position in the Galaxy.</a:t>
            </a:r>
          </a:p>
        </p:txBody>
      </p:sp>
      <p:pic>
        <p:nvPicPr>
          <p:cNvPr id="6" name="Picture 5" descr="A collage of images of a galaxy&#10;&#10;Description automatically generated">
            <a:extLst>
              <a:ext uri="{FF2B5EF4-FFF2-40B4-BE49-F238E27FC236}">
                <a16:creationId xmlns:a16="http://schemas.microsoft.com/office/drawing/2014/main" id="{5037D28A-594E-D1E9-F1CC-AD60C425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57" y="2113346"/>
            <a:ext cx="10817686" cy="4361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15808-0134-3FD6-E02C-8D115AAC718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Hayden et al. (2015), </a:t>
            </a:r>
            <a:r>
              <a:rPr lang="en-US" dirty="0" err="1"/>
              <a:t>ApJ</a:t>
            </a:r>
            <a:r>
              <a:rPr lang="en-US" dirty="0"/>
              <a:t>, 808, 132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FD3FA-7735-8E4A-A66A-7AAD55C49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2357685">
            <a:off x="547681" y="3319564"/>
            <a:ext cx="7494821" cy="49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lar red and blue circle with white arrows and blue stars&#10;&#10;Description automatically generated">
            <a:extLst>
              <a:ext uri="{FF2B5EF4-FFF2-40B4-BE49-F238E27FC236}">
                <a16:creationId xmlns:a16="http://schemas.microsoft.com/office/drawing/2014/main" id="{AD23B05A-3B6A-3A08-3A65-42FA67D6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92" y="1014132"/>
            <a:ext cx="5376996" cy="56381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3BE5AF-7E0D-7BDB-54DE-5937CDE6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</p:spTree>
    <p:extLst>
      <p:ext uri="{BB962C8B-B14F-4D97-AF65-F5344CB8AC3E}">
        <p14:creationId xmlns:p14="http://schemas.microsoft.com/office/powerpoint/2010/main" val="2358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78D2BD-03E7-C96C-02C6-CBD1127BF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4" y="2977343"/>
            <a:ext cx="5727008" cy="2964371"/>
          </a:xfrm>
          <a:prstGeom prst="rect">
            <a:avLst/>
          </a:prstGeom>
        </p:spPr>
      </p:pic>
      <p:pic>
        <p:nvPicPr>
          <p:cNvPr id="9" name="Picture 8" descr="A graph of a graph of a number of gyrs&#10;&#10;Description automatically generated">
            <a:extLst>
              <a:ext uri="{FF2B5EF4-FFF2-40B4-BE49-F238E27FC236}">
                <a16:creationId xmlns:a16="http://schemas.microsoft.com/office/drawing/2014/main" id="{8F30B8EE-2402-7EE0-030A-B34622D8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70" y="2981740"/>
            <a:ext cx="5892876" cy="2959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C34A0-DA2E-1677-D0D1-DC4BB5C647C1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in prep.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BDE87B-9A5A-ABEC-C02A-F32BD2805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2255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Metallicity gradient best explained by variations in</a:t>
            </a:r>
            <a:br>
              <a:rPr lang="en-US" dirty="0"/>
            </a:br>
            <a:r>
              <a:rPr lang="en-US" dirty="0"/>
              <a:t>equilibrium abundance with radius</a:t>
            </a:r>
          </a:p>
        </p:txBody>
      </p:sp>
    </p:spTree>
    <p:extLst>
      <p:ext uri="{BB962C8B-B14F-4D97-AF65-F5344CB8AC3E}">
        <p14:creationId xmlns:p14="http://schemas.microsoft.com/office/powerpoint/2010/main" val="36099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16B002-0CA0-772B-6F32-D10B83000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E0704F-1EAF-CC4E-C39A-BC80EFD4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75" y="1616725"/>
            <a:ext cx="5029200" cy="457200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D72CB8B-CB51-AA38-DBE1-8C1A019B2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25" y="2277048"/>
            <a:ext cx="6096001" cy="32513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 &amp; scatter of age-[O/H] relation well reproduced</a:t>
            </a:r>
          </a:p>
          <a:p>
            <a:pPr lvl="1"/>
            <a:r>
              <a:rPr lang="en-US" dirty="0"/>
              <a:t>Stellar migration plays important role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Age-[O/Fe] as well</a:t>
            </a:r>
          </a:p>
          <a:p>
            <a:pPr lvl="1"/>
            <a:r>
              <a:rPr lang="en-US" dirty="0"/>
              <a:t>Different Galactic regions follow similar trends</a:t>
            </a:r>
          </a:p>
        </p:txBody>
      </p:sp>
    </p:spTree>
    <p:extLst>
      <p:ext uri="{BB962C8B-B14F-4D97-AF65-F5344CB8AC3E}">
        <p14:creationId xmlns:p14="http://schemas.microsoft.com/office/powerpoint/2010/main" val="143408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DFEE68-7251-5643-4C6C-B89E603E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04"/>
            <a:ext cx="12192000" cy="851915"/>
          </a:xfrm>
        </p:spPr>
        <p:txBody>
          <a:bodyPr/>
          <a:lstStyle/>
          <a:p>
            <a:pPr algn="ctr"/>
            <a:r>
              <a:rPr lang="en-US" dirty="0"/>
              <a:t>Inside-out disk growth + stellar migration = ?</a:t>
            </a:r>
          </a:p>
        </p:txBody>
      </p:sp>
      <p:pic>
        <p:nvPicPr>
          <p:cNvPr id="3" name="Picture 2" descr="A graph of a graph of a graph&#10;&#10;Description automatically generated">
            <a:extLst>
              <a:ext uri="{FF2B5EF4-FFF2-40B4-BE49-F238E27FC236}">
                <a16:creationId xmlns:a16="http://schemas.microsoft.com/office/drawing/2014/main" id="{BFED8760-EAEC-C51E-7228-475E066C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63" y="2292368"/>
            <a:ext cx="7200274" cy="43599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02675C-4138-9636-05B2-26AEFCF1F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95330"/>
            <a:ext cx="12191999" cy="10722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Bimodality itself is not reproduced, but spatial dependence is</a:t>
            </a:r>
          </a:p>
          <a:p>
            <a:pPr marL="0" indent="0" algn="ctr">
              <a:buNone/>
            </a:pPr>
            <a:r>
              <a:rPr lang="en-US" dirty="0"/>
              <a:t>Potentially points to episodic star formation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08033-1827-884B-B112-AEBA5FC88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rot="2357685">
            <a:off x="2412340" y="3660223"/>
            <a:ext cx="7494821" cy="49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2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3: Nucleosynthesis</a:t>
            </a:r>
          </a:p>
        </p:txBody>
      </p:sp>
    </p:spTree>
    <p:extLst>
      <p:ext uri="{BB962C8B-B14F-4D97-AF65-F5344CB8AC3E}">
        <p14:creationId xmlns:p14="http://schemas.microsoft.com/office/powerpoint/2010/main" val="25845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198"/>
            <a:ext cx="12192000" cy="845607"/>
          </a:xfrm>
        </p:spPr>
        <p:txBody>
          <a:bodyPr/>
          <a:lstStyle/>
          <a:p>
            <a:pPr algn="ctr"/>
            <a:r>
              <a:rPr lang="en-US" dirty="0"/>
              <a:t>Nitrogen: A Peculiar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9542"/>
            <a:ext cx="10515600" cy="9899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Seemingly universal relation with oxygen</a:t>
            </a:r>
          </a:p>
          <a:p>
            <a:pPr marL="0" indent="0" algn="ctr">
              <a:buNone/>
            </a:pPr>
            <a:r>
              <a:rPr lang="en-US" dirty="0"/>
              <a:t>Nucleosynthetic in origin?</a:t>
            </a:r>
          </a:p>
        </p:txBody>
      </p:sp>
      <p:pic>
        <p:nvPicPr>
          <p:cNvPr id="5" name="Picture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67A6A9F4-402C-9E7F-E926-6B24DDBA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56" y="2179168"/>
            <a:ext cx="8100288" cy="4295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F03BA-81AE-DD74-277D-307FB5BBB30D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</p:spTree>
    <p:extLst>
      <p:ext uri="{BB962C8B-B14F-4D97-AF65-F5344CB8AC3E}">
        <p14:creationId xmlns:p14="http://schemas.microsoft.com/office/powerpoint/2010/main" val="4915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graphs showing different numbers&#10;&#10;Description automatically generated">
            <a:extLst>
              <a:ext uri="{FF2B5EF4-FFF2-40B4-BE49-F238E27FC236}">
                <a16:creationId xmlns:a16="http://schemas.microsoft.com/office/drawing/2014/main" id="{55232508-1399-4C34-44BD-F1CE968A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03" y="1670057"/>
            <a:ext cx="7163193" cy="4775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BCB10-3A74-564C-94F7-3D56F11A77CB}"/>
              </a:ext>
            </a:extLst>
          </p:cNvPr>
          <p:cNvSpPr txBox="1"/>
          <p:nvPr/>
        </p:nvSpPr>
        <p:spPr>
          <a:xfrm>
            <a:off x="4944532" y="4031047"/>
            <a:ext cx="2599267" cy="23612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A5E4-0B05-2B25-DE48-7EE98844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2467" y="4271783"/>
            <a:ext cx="4021668" cy="18798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Sensitive to: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Convection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Rotational mixing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Mass loss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6DEED7-8319-9546-BCE5-A0D0E7CD8BB7}"/>
              </a:ext>
            </a:extLst>
          </p:cNvPr>
          <p:cNvSpPr txBox="1">
            <a:spLocks/>
          </p:cNvSpPr>
          <p:nvPr/>
        </p:nvSpPr>
        <p:spPr>
          <a:xfrm>
            <a:off x="8269" y="1018422"/>
            <a:ext cx="12192000" cy="641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Yields poorly understood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9CCCF-3555-8042-85A4-764416601F7E}"/>
              </a:ext>
            </a:extLst>
          </p:cNvPr>
          <p:cNvSpPr txBox="1">
            <a:spLocks/>
          </p:cNvSpPr>
          <p:nvPr/>
        </p:nvSpPr>
        <p:spPr>
          <a:xfrm>
            <a:off x="0" y="162198"/>
            <a:ext cx="12192000" cy="84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Nitrogen: A Peculiar Element</a:t>
            </a:r>
          </a:p>
        </p:txBody>
      </p:sp>
    </p:spTree>
    <p:extLst>
      <p:ext uri="{BB962C8B-B14F-4D97-AF65-F5344CB8AC3E}">
        <p14:creationId xmlns:p14="http://schemas.microsoft.com/office/powerpoint/2010/main" val="14296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2279-D35C-3BE2-8ECC-150F8BB1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365125"/>
            <a:ext cx="5337313" cy="1325563"/>
          </a:xfrm>
        </p:spPr>
        <p:txBody>
          <a:bodyPr/>
          <a:lstStyle/>
          <a:p>
            <a:pPr algn="ctr"/>
            <a:r>
              <a:rPr lang="en-US" dirty="0"/>
              <a:t>Massive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B6E7-DF2D-CA35-873D-716DBFDB6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91885"/>
            <a:ext cx="5333999" cy="47673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&gt;8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Short lifetimes (&lt;50 </a:t>
            </a:r>
            <a:r>
              <a:rPr lang="en-US" dirty="0" err="1"/>
              <a:t>Myr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Core collapse at end of life</a:t>
            </a:r>
            <a:br>
              <a:rPr lang="en-US" dirty="0"/>
            </a:br>
            <a:r>
              <a:rPr lang="en-US" dirty="0"/>
              <a:t>can produce supernova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O, Ne, &amp; Mg</a:t>
            </a:r>
            <a:br>
              <a:rPr lang="en-US" dirty="0"/>
            </a:br>
            <a:r>
              <a:rPr lang="en-US" dirty="0"/>
              <a:t>and beyond</a:t>
            </a:r>
          </a:p>
        </p:txBody>
      </p:sp>
      <p:pic>
        <p:nvPicPr>
          <p:cNvPr id="5" name="Picture 4" descr="A colorful nebula in space&#10;&#10;Description automatically generated">
            <a:extLst>
              <a:ext uri="{FF2B5EF4-FFF2-40B4-BE49-F238E27FC236}">
                <a16:creationId xmlns:a16="http://schemas.microsoft.com/office/drawing/2014/main" id="{2A968D06-7D3D-8B40-E5B6-C3C9165E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440EE-511A-3C3B-2DA0-E55A65C2C5D6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54243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090" y="1373438"/>
                <a:ext cx="5942926" cy="4872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[N/O]-[O/H] relation reproduced as long as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≈0.024+0.062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Variations in SFH induce scatter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Important implications for stellar evolution</a:t>
                </a:r>
              </a:p>
              <a:p>
                <a:pPr lvl="1"/>
                <a:r>
                  <a:rPr lang="en-US" dirty="0"/>
                  <a:t>See also Gil-Pons et al. (2022)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0A5E4-0B05-2B25-DE48-7EE988441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090" y="1373438"/>
                <a:ext cx="5942926" cy="4872072"/>
              </a:xfrm>
              <a:blipFill>
                <a:blip r:embed="rId2"/>
                <a:stretch>
                  <a:fillRect l="-1919" t="-2344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B7CD09-4E04-6B26-6083-3F0ABB2630C4}"/>
              </a:ext>
            </a:extLst>
          </p:cNvPr>
          <p:cNvSpPr txBox="1"/>
          <p:nvPr/>
        </p:nvSpPr>
        <p:spPr>
          <a:xfrm>
            <a:off x="8317735" y="6474550"/>
            <a:ext cx="38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Johnson et al. (2023), MNRAS, 520, 782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A594467D-48C2-DB54-0462-E5B386D7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273" y="1276601"/>
            <a:ext cx="4989570" cy="5065747"/>
          </a:xfrm>
          <a:prstGeom prst="rect">
            <a:avLst/>
          </a:prstGeom>
        </p:spPr>
      </p:pic>
      <p:pic>
        <p:nvPicPr>
          <p:cNvPr id="9" name="Picture 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FDBE8EAF-330B-2725-B9D6-2B05D0F9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273" y="1319994"/>
            <a:ext cx="4989570" cy="50223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C9A6445-1B88-5142-8824-530F56779613}"/>
              </a:ext>
            </a:extLst>
          </p:cNvPr>
          <p:cNvSpPr txBox="1">
            <a:spLocks/>
          </p:cNvSpPr>
          <p:nvPr/>
        </p:nvSpPr>
        <p:spPr>
          <a:xfrm>
            <a:off x="0" y="162198"/>
            <a:ext cx="12192000" cy="84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Nitrogen: A Peculiar Element</a:t>
            </a:r>
          </a:p>
        </p:txBody>
      </p:sp>
    </p:spTree>
    <p:extLst>
      <p:ext uri="{BB962C8B-B14F-4D97-AF65-F5344CB8AC3E}">
        <p14:creationId xmlns:p14="http://schemas.microsoft.com/office/powerpoint/2010/main" val="175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A55A-F6F0-645F-6B8E-E94715F2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871"/>
            <a:ext cx="12192000" cy="98995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2EFE4-0A2D-B9D1-CC21-280D44BAE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112" y="1355076"/>
            <a:ext cx="11555775" cy="5115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evidence of burst in star formation in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Metallicity dependence of the binary star fraction lends natural explanation to variations in specific SN </a:t>
            </a:r>
            <a:r>
              <a:rPr lang="en-US" dirty="0" err="1"/>
              <a:t>Ia</a:t>
            </a:r>
            <a:r>
              <a:rPr lang="en-US" dirty="0"/>
              <a:t> rate with galaxy mass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Milky Way abundance structure best explained by variations in equilibrium with radius combined with stellar migration</a:t>
            </a:r>
          </a:p>
          <a:p>
            <a:pPr lvl="1"/>
            <a:r>
              <a:rPr lang="en-US" dirty="0"/>
              <a:t>Room for improvement: episodic SFH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Nitrogen yields should scale linearly with Z above some minimum</a:t>
            </a:r>
          </a:p>
        </p:txBody>
      </p:sp>
    </p:spTree>
    <p:extLst>
      <p:ext uri="{BB962C8B-B14F-4D97-AF65-F5344CB8AC3E}">
        <p14:creationId xmlns:p14="http://schemas.microsoft.com/office/powerpoint/2010/main" val="212089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DDD0-9DCE-7467-A893-FB9E8ED1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Versatile Integrator for Chemical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5669-4F28-5DE8-7CBD-8258E28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1" y="1829564"/>
            <a:ext cx="6059278" cy="4663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Workhorse for integrating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Input: Galaxy evolution parameters</a:t>
            </a:r>
          </a:p>
          <a:p>
            <a:pPr lvl="1"/>
            <a:r>
              <a:rPr lang="en-US" dirty="0"/>
              <a:t>Star formation history</a:t>
            </a:r>
          </a:p>
          <a:p>
            <a:pPr lvl="1"/>
            <a:r>
              <a:rPr lang="en-US" dirty="0"/>
              <a:t>Gas and star exchange</a:t>
            </a:r>
          </a:p>
          <a:p>
            <a:pPr lvl="1"/>
            <a:r>
              <a:rPr lang="en-US" dirty="0"/>
              <a:t>Stellar yields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 Elemental abundances</a:t>
            </a:r>
          </a:p>
          <a:p>
            <a:pPr lvl="1"/>
            <a:r>
              <a:rPr lang="en-US" dirty="0"/>
              <a:t>Gas at all timesteps in all zones</a:t>
            </a:r>
          </a:p>
          <a:p>
            <a:pPr lvl="1"/>
            <a:r>
              <a:rPr lang="en-US" dirty="0"/>
              <a:t>Every stellar population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59A9D82-6907-A652-EC08-3291EDB6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87" y="2933121"/>
            <a:ext cx="5152222" cy="18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01B4-B39F-0B25-AF8C-E323998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4822208" cy="1325563"/>
          </a:xfrm>
        </p:spPr>
        <p:txBody>
          <a:bodyPr/>
          <a:lstStyle/>
          <a:p>
            <a:pPr algn="ctr"/>
            <a:r>
              <a:rPr lang="en-US" dirty="0"/>
              <a:t>Low Mass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68E8-E4D9-88A4-EDD4-31B73156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35563"/>
            <a:ext cx="4822208" cy="4783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&lt;8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Longer lifetimes (</a:t>
            </a:r>
            <a:r>
              <a:rPr lang="en-US" dirty="0" err="1"/>
              <a:t>Gyrs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Eject outer layers and</a:t>
            </a:r>
            <a:br>
              <a:rPr lang="en-US" dirty="0"/>
            </a:br>
            <a:r>
              <a:rPr lang="en-US" dirty="0"/>
              <a:t>leave behind white dwarf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He, Li, C, N,</a:t>
            </a:r>
            <a:br>
              <a:rPr lang="en-US" dirty="0"/>
            </a:br>
            <a:r>
              <a:rPr lang="en-US" dirty="0"/>
              <a:t>Sr, Y, Zr, and up</a:t>
            </a:r>
          </a:p>
        </p:txBody>
      </p:sp>
      <p:pic>
        <p:nvPicPr>
          <p:cNvPr id="5" name="Picture 4" descr="A bright blue and orange nebula in space&#10;&#10;Description automatically generated">
            <a:extLst>
              <a:ext uri="{FF2B5EF4-FFF2-40B4-BE49-F238E27FC236}">
                <a16:creationId xmlns:a16="http://schemas.microsoft.com/office/drawing/2014/main" id="{B12F54AC-82AB-C0A3-19ED-16006D93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08" y="0"/>
            <a:ext cx="73697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050E7-3978-830B-C59A-228284098500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17967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6A17-5B67-4608-38FA-E74DC1C2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308"/>
            <a:ext cx="5334000" cy="1325563"/>
          </a:xfrm>
        </p:spPr>
        <p:txBody>
          <a:bodyPr/>
          <a:lstStyle/>
          <a:p>
            <a:pPr algn="ctr"/>
            <a:r>
              <a:rPr lang="en-US" dirty="0"/>
              <a:t>White Dwarf Supernovae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0F64-A63D-D2BC-E21B-047CEA0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5635"/>
            <a:ext cx="5334000" cy="41770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Classically: occurs when WD reaches 1.4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Explosion mechanism</a:t>
            </a:r>
            <a:br>
              <a:rPr lang="en-US" dirty="0"/>
            </a:br>
            <a:r>
              <a:rPr lang="en-US" dirty="0"/>
              <a:t>poorly understood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Ca, </a:t>
            </a:r>
            <a:r>
              <a:rPr lang="en-US" dirty="0" err="1"/>
              <a:t>Ti</a:t>
            </a:r>
            <a:r>
              <a:rPr lang="en-US" dirty="0"/>
              <a:t>, Mn, Fe,</a:t>
            </a:r>
            <a:br>
              <a:rPr lang="en-US" dirty="0"/>
            </a:br>
            <a:r>
              <a:rPr lang="en-US" dirty="0"/>
              <a:t>Co, Ni, Zn </a:t>
            </a:r>
          </a:p>
        </p:txBody>
      </p:sp>
      <p:pic>
        <p:nvPicPr>
          <p:cNvPr id="5" name="Picture 4" descr="A colorful explosion in space&#10;&#10;Description automatically generated">
            <a:extLst>
              <a:ext uri="{FF2B5EF4-FFF2-40B4-BE49-F238E27FC236}">
                <a16:creationId xmlns:a16="http://schemas.microsoft.com/office/drawing/2014/main" id="{B7189FB4-D728-DB57-0CFA-E80BFA43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A981C-5368-2F17-C304-B64CE0AB195D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20109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12D4-9245-B0C5-FB68-78E3D6AD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877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Galaxies facilitate nuclear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E0A84-59F7-B5B3-80DE-F92B4756242A}"/>
              </a:ext>
            </a:extLst>
          </p:cNvPr>
          <p:cNvSpPr/>
          <p:nvPr/>
        </p:nvSpPr>
        <p:spPr>
          <a:xfrm rot="2166488">
            <a:off x="2325754" y="3089912"/>
            <a:ext cx="6937514" cy="1784033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9AE9BA-4AD4-E67E-3BEA-D4D0267FEAA5}"/>
              </a:ext>
            </a:extLst>
          </p:cNvPr>
          <p:cNvSpPr/>
          <p:nvPr/>
        </p:nvSpPr>
        <p:spPr>
          <a:xfrm>
            <a:off x="5078895" y="3266312"/>
            <a:ext cx="1431235" cy="1431235"/>
          </a:xfrm>
          <a:prstGeom prst="ellipse">
            <a:avLst/>
          </a:prstGeom>
          <a:solidFill>
            <a:schemeClr val="accent1">
              <a:alpha val="7029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B6278D49-BA5B-3FE9-2B45-752F8354A52C}"/>
              </a:ext>
            </a:extLst>
          </p:cNvPr>
          <p:cNvSpPr/>
          <p:nvPr/>
        </p:nvSpPr>
        <p:spPr>
          <a:xfrm>
            <a:off x="7566482" y="462500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F19A8F9-AB91-7BF9-56AD-B30AD1639C6C}"/>
              </a:ext>
            </a:extLst>
          </p:cNvPr>
          <p:cNvSpPr/>
          <p:nvPr/>
        </p:nvSpPr>
        <p:spPr>
          <a:xfrm>
            <a:off x="5752191" y="428881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BC5C9E9-1060-58DE-E5B6-6BB7A6318889}"/>
              </a:ext>
            </a:extLst>
          </p:cNvPr>
          <p:cNvSpPr/>
          <p:nvPr/>
        </p:nvSpPr>
        <p:spPr>
          <a:xfrm>
            <a:off x="539950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48A7C638-5475-009C-5463-30C26F96FD76}"/>
              </a:ext>
            </a:extLst>
          </p:cNvPr>
          <p:cNvSpPr/>
          <p:nvPr/>
        </p:nvSpPr>
        <p:spPr>
          <a:xfrm>
            <a:off x="6262025" y="35184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D7D870-9829-CB8A-0FD6-2510EF924AC5}"/>
              </a:ext>
            </a:extLst>
          </p:cNvPr>
          <p:cNvSpPr/>
          <p:nvPr/>
        </p:nvSpPr>
        <p:spPr>
          <a:xfrm>
            <a:off x="6003234" y="34190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9ED1D912-6AAC-C39E-084F-C1568ED95F23}"/>
              </a:ext>
            </a:extLst>
          </p:cNvPr>
          <p:cNvSpPr/>
          <p:nvPr/>
        </p:nvSpPr>
        <p:spPr>
          <a:xfrm>
            <a:off x="6057740" y="38065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11BFBDB5-4A1C-D8F4-1067-473E7FB9A2F9}"/>
              </a:ext>
            </a:extLst>
          </p:cNvPr>
          <p:cNvSpPr/>
          <p:nvPr/>
        </p:nvSpPr>
        <p:spPr>
          <a:xfrm>
            <a:off x="6050366" y="36045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D578DFDC-5416-9603-E7E2-76FE1B8D7AEE}"/>
              </a:ext>
            </a:extLst>
          </p:cNvPr>
          <p:cNvSpPr/>
          <p:nvPr/>
        </p:nvSpPr>
        <p:spPr>
          <a:xfrm>
            <a:off x="5864835" y="361121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CB4A390E-3293-5302-5949-90C859A46D6B}"/>
              </a:ext>
            </a:extLst>
          </p:cNvPr>
          <p:cNvSpPr/>
          <p:nvPr/>
        </p:nvSpPr>
        <p:spPr>
          <a:xfrm>
            <a:off x="570174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853E3035-2252-3174-3413-87EF27820F79}"/>
              </a:ext>
            </a:extLst>
          </p:cNvPr>
          <p:cNvSpPr/>
          <p:nvPr/>
        </p:nvSpPr>
        <p:spPr>
          <a:xfrm>
            <a:off x="5492269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223DD5B7-DAB6-7850-91CB-AC08C8962EDD}"/>
              </a:ext>
            </a:extLst>
          </p:cNvPr>
          <p:cNvSpPr/>
          <p:nvPr/>
        </p:nvSpPr>
        <p:spPr>
          <a:xfrm>
            <a:off x="5608978" y="36973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64D7A1AF-BBAF-30F3-326B-98A530264C7F}"/>
              </a:ext>
            </a:extLst>
          </p:cNvPr>
          <p:cNvSpPr/>
          <p:nvPr/>
        </p:nvSpPr>
        <p:spPr>
          <a:xfrm>
            <a:off x="5887276" y="37901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737F7FCF-585F-6B5A-74A0-83B91CAE7F74}"/>
              </a:ext>
            </a:extLst>
          </p:cNvPr>
          <p:cNvSpPr/>
          <p:nvPr/>
        </p:nvSpPr>
        <p:spPr>
          <a:xfrm>
            <a:off x="5844957" y="398890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8A099DF6-95D3-3F95-66D4-75338082ED3E}"/>
              </a:ext>
            </a:extLst>
          </p:cNvPr>
          <p:cNvSpPr/>
          <p:nvPr/>
        </p:nvSpPr>
        <p:spPr>
          <a:xfrm>
            <a:off x="5701745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6BB3D507-30A1-22D4-B4BA-9133426EFCC5}"/>
              </a:ext>
            </a:extLst>
          </p:cNvPr>
          <p:cNvSpPr/>
          <p:nvPr/>
        </p:nvSpPr>
        <p:spPr>
          <a:xfrm>
            <a:off x="7772897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6BD471AE-8FCC-B130-9CF3-E2DADA8A3D27}"/>
              </a:ext>
            </a:extLst>
          </p:cNvPr>
          <p:cNvSpPr/>
          <p:nvPr/>
        </p:nvSpPr>
        <p:spPr>
          <a:xfrm>
            <a:off x="7438297" y="54220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9E514D28-479D-2F5B-DB2C-E3EAB8D51815}"/>
              </a:ext>
            </a:extLst>
          </p:cNvPr>
          <p:cNvSpPr/>
          <p:nvPr/>
        </p:nvSpPr>
        <p:spPr>
          <a:xfrm>
            <a:off x="7209036" y="55854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EDB0CB3-6EF8-56EA-58FA-089343CFFA1C}"/>
              </a:ext>
            </a:extLst>
          </p:cNvPr>
          <p:cNvSpPr/>
          <p:nvPr/>
        </p:nvSpPr>
        <p:spPr>
          <a:xfrm>
            <a:off x="6376219" y="48136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020C0345-B8A6-83F7-58CF-E2F236789659}"/>
              </a:ext>
            </a:extLst>
          </p:cNvPr>
          <p:cNvSpPr/>
          <p:nvPr/>
        </p:nvSpPr>
        <p:spPr>
          <a:xfrm>
            <a:off x="5744443" y="341243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C269EA7E-0C2B-C305-2FA8-9F5778F0ECB3}"/>
              </a:ext>
            </a:extLst>
          </p:cNvPr>
          <p:cNvSpPr/>
          <p:nvPr/>
        </p:nvSpPr>
        <p:spPr>
          <a:xfrm>
            <a:off x="5532025" y="42406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50EDEACA-180A-FEE1-3597-473F0CDA6A8B}"/>
              </a:ext>
            </a:extLst>
          </p:cNvPr>
          <p:cNvSpPr/>
          <p:nvPr/>
        </p:nvSpPr>
        <p:spPr>
          <a:xfrm>
            <a:off x="6151260" y="49205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00DA1328-2151-D584-AA47-AD6467AD1FFC}"/>
              </a:ext>
            </a:extLst>
          </p:cNvPr>
          <p:cNvSpPr/>
          <p:nvPr/>
        </p:nvSpPr>
        <p:spPr>
          <a:xfrm>
            <a:off x="5950973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65566C92-43FB-69D1-0B51-55213C9D76DA}"/>
              </a:ext>
            </a:extLst>
          </p:cNvPr>
          <p:cNvSpPr/>
          <p:nvPr/>
        </p:nvSpPr>
        <p:spPr>
          <a:xfrm>
            <a:off x="6093270" y="463250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8249EB06-7183-0ACE-B447-DFF18E37E14F}"/>
              </a:ext>
            </a:extLst>
          </p:cNvPr>
          <p:cNvSpPr/>
          <p:nvPr/>
        </p:nvSpPr>
        <p:spPr>
          <a:xfrm>
            <a:off x="5717555" y="474584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CCC4C97E-151C-11C6-C10D-9E278E0A811D}"/>
              </a:ext>
            </a:extLst>
          </p:cNvPr>
          <p:cNvSpPr/>
          <p:nvPr/>
        </p:nvSpPr>
        <p:spPr>
          <a:xfrm>
            <a:off x="5794805" y="45526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7E8681F6-6E41-E5E3-7A1F-E87526FB8E0E}"/>
              </a:ext>
            </a:extLst>
          </p:cNvPr>
          <p:cNvSpPr/>
          <p:nvPr/>
        </p:nvSpPr>
        <p:spPr>
          <a:xfrm>
            <a:off x="5596022" y="45322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81B2594F-759F-46A1-1AF0-8BFE5DA82B18}"/>
              </a:ext>
            </a:extLst>
          </p:cNvPr>
          <p:cNvSpPr/>
          <p:nvPr/>
        </p:nvSpPr>
        <p:spPr>
          <a:xfrm>
            <a:off x="5957600" y="445656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F6F04AA9-FA57-EECA-8D03-02BD49A7B360}"/>
              </a:ext>
            </a:extLst>
          </p:cNvPr>
          <p:cNvSpPr/>
          <p:nvPr/>
        </p:nvSpPr>
        <p:spPr>
          <a:xfrm>
            <a:off x="5390614" y="437635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EEBB003F-3664-DA31-CDFA-65F535B4687B}"/>
              </a:ext>
            </a:extLst>
          </p:cNvPr>
          <p:cNvSpPr/>
          <p:nvPr/>
        </p:nvSpPr>
        <p:spPr>
          <a:xfrm>
            <a:off x="7177130" y="529390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58A2CC12-3C95-A543-DA62-B964DBC451E2}"/>
              </a:ext>
            </a:extLst>
          </p:cNvPr>
          <p:cNvSpPr/>
          <p:nvPr/>
        </p:nvSpPr>
        <p:spPr>
          <a:xfrm>
            <a:off x="6914108" y="53999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67873747-446B-4E71-B5F8-636E4AB29FE9}"/>
              </a:ext>
            </a:extLst>
          </p:cNvPr>
          <p:cNvSpPr/>
          <p:nvPr/>
        </p:nvSpPr>
        <p:spPr>
          <a:xfrm>
            <a:off x="6821343" y="51366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0CE9E915-3D93-88B3-6142-2DD9C9E8F4ED}"/>
              </a:ext>
            </a:extLst>
          </p:cNvPr>
          <p:cNvSpPr/>
          <p:nvPr/>
        </p:nvSpPr>
        <p:spPr>
          <a:xfrm>
            <a:off x="6635812" y="490644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AF81CE04-A699-A8F0-06B4-8A936A38E48B}"/>
              </a:ext>
            </a:extLst>
          </p:cNvPr>
          <p:cNvSpPr/>
          <p:nvPr/>
        </p:nvSpPr>
        <p:spPr>
          <a:xfrm>
            <a:off x="6558320" y="523653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6977673D-A2BA-B2AA-3BE8-5EFEC457C1D3}"/>
              </a:ext>
            </a:extLst>
          </p:cNvPr>
          <p:cNvSpPr/>
          <p:nvPr/>
        </p:nvSpPr>
        <p:spPr>
          <a:xfrm>
            <a:off x="6354790" y="509493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>
            <a:extLst>
              <a:ext uri="{FF2B5EF4-FFF2-40B4-BE49-F238E27FC236}">
                <a16:creationId xmlns:a16="http://schemas.microsoft.com/office/drawing/2014/main" id="{7F2F3AC2-C59A-0623-A985-0E41DA0C2D63}"/>
              </a:ext>
            </a:extLst>
          </p:cNvPr>
          <p:cNvSpPr/>
          <p:nvPr/>
        </p:nvSpPr>
        <p:spPr>
          <a:xfrm>
            <a:off x="7698591" y="50359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E1261447-830B-704A-09F9-DCF561E5B644}"/>
              </a:ext>
            </a:extLst>
          </p:cNvPr>
          <p:cNvSpPr/>
          <p:nvPr/>
        </p:nvSpPr>
        <p:spPr>
          <a:xfrm>
            <a:off x="7928626" y="497916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29EA8D7-49D9-DB07-E3C9-AF1564236D42}"/>
              </a:ext>
            </a:extLst>
          </p:cNvPr>
          <p:cNvSpPr/>
          <p:nvPr/>
        </p:nvSpPr>
        <p:spPr>
          <a:xfrm>
            <a:off x="8064446" y="526180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CE3CBA3F-37FC-C417-6B7B-865936BB3904}"/>
              </a:ext>
            </a:extLst>
          </p:cNvPr>
          <p:cNvSpPr/>
          <p:nvPr/>
        </p:nvSpPr>
        <p:spPr>
          <a:xfrm>
            <a:off x="8143961" y="57361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02931C56-1762-4D97-16DE-E0321F1F2631}"/>
              </a:ext>
            </a:extLst>
          </p:cNvPr>
          <p:cNvSpPr/>
          <p:nvPr/>
        </p:nvSpPr>
        <p:spPr>
          <a:xfrm>
            <a:off x="7772898" y="535457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58C3FEA2-7FBC-F8AF-859D-F3C0B415BAB5}"/>
              </a:ext>
            </a:extLst>
          </p:cNvPr>
          <p:cNvSpPr/>
          <p:nvPr/>
        </p:nvSpPr>
        <p:spPr>
          <a:xfrm>
            <a:off x="7958430" y="549896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B3133B18-3527-619B-BDD4-2BD449648A72}"/>
              </a:ext>
            </a:extLst>
          </p:cNvPr>
          <p:cNvSpPr/>
          <p:nvPr/>
        </p:nvSpPr>
        <p:spPr>
          <a:xfrm>
            <a:off x="7815983" y="5770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7E89EFB5-D956-F87C-347C-F3D4B97E9FF5}"/>
              </a:ext>
            </a:extLst>
          </p:cNvPr>
          <p:cNvSpPr/>
          <p:nvPr/>
        </p:nvSpPr>
        <p:spPr>
          <a:xfrm>
            <a:off x="7617201" y="56782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C1EDC65F-43A6-46CC-4B9D-25175912483F}"/>
              </a:ext>
            </a:extLst>
          </p:cNvPr>
          <p:cNvSpPr/>
          <p:nvPr/>
        </p:nvSpPr>
        <p:spPr>
          <a:xfrm>
            <a:off x="5300864" y="3033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extLst>
              <a:ext uri="{FF2B5EF4-FFF2-40B4-BE49-F238E27FC236}">
                <a16:creationId xmlns:a16="http://schemas.microsoft.com/office/drawing/2014/main" id="{A75A0C0E-BA17-DFA8-362D-153FDA5076F9}"/>
              </a:ext>
            </a:extLst>
          </p:cNvPr>
          <p:cNvSpPr/>
          <p:nvPr/>
        </p:nvSpPr>
        <p:spPr>
          <a:xfrm>
            <a:off x="5546030" y="28820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34CC0160-68EE-78D1-F018-ABF21D729B82}"/>
              </a:ext>
            </a:extLst>
          </p:cNvPr>
          <p:cNvSpPr/>
          <p:nvPr/>
        </p:nvSpPr>
        <p:spPr>
          <a:xfrm>
            <a:off x="5470126" y="32058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C6CF3368-718C-247C-EE04-749C2EAE60F6}"/>
              </a:ext>
            </a:extLst>
          </p:cNvPr>
          <p:cNvSpPr/>
          <p:nvPr/>
        </p:nvSpPr>
        <p:spPr>
          <a:xfrm>
            <a:off x="5731561" y="31484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B5870D85-A4C8-04C2-67B8-35B89ED6E453}"/>
              </a:ext>
            </a:extLst>
          </p:cNvPr>
          <p:cNvSpPr/>
          <p:nvPr/>
        </p:nvSpPr>
        <p:spPr>
          <a:xfrm>
            <a:off x="5984105" y="3180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9857AB72-8CBF-0CD2-82B4-9E5FA61D1476}"/>
              </a:ext>
            </a:extLst>
          </p:cNvPr>
          <p:cNvSpPr/>
          <p:nvPr/>
        </p:nvSpPr>
        <p:spPr>
          <a:xfrm>
            <a:off x="4514171" y="23726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617C35C6-F66E-C4B2-68F7-62C0B9FC35D2}"/>
              </a:ext>
            </a:extLst>
          </p:cNvPr>
          <p:cNvSpPr/>
          <p:nvPr/>
        </p:nvSpPr>
        <p:spPr>
          <a:xfrm>
            <a:off x="5259604" y="27724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E6396AE1-D3D5-186C-317A-B84E768A83B7}"/>
              </a:ext>
            </a:extLst>
          </p:cNvPr>
          <p:cNvSpPr/>
          <p:nvPr/>
        </p:nvSpPr>
        <p:spPr>
          <a:xfrm>
            <a:off x="4484883" y="25709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31517679-1979-0FC7-62BB-5FEC693E49A4}"/>
              </a:ext>
            </a:extLst>
          </p:cNvPr>
          <p:cNvSpPr/>
          <p:nvPr/>
        </p:nvSpPr>
        <p:spPr>
          <a:xfrm>
            <a:off x="4242503" y="24488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8F58FD6A-4E3D-0672-8577-6176FF549263}"/>
              </a:ext>
            </a:extLst>
          </p:cNvPr>
          <p:cNvSpPr/>
          <p:nvPr/>
        </p:nvSpPr>
        <p:spPr>
          <a:xfrm>
            <a:off x="4029713" y="21008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7C8F80B1-3CF7-D544-8350-5BD3C2F46457}"/>
              </a:ext>
            </a:extLst>
          </p:cNvPr>
          <p:cNvSpPr/>
          <p:nvPr/>
        </p:nvSpPr>
        <p:spPr>
          <a:xfrm>
            <a:off x="37705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BB4903E0-9051-CF47-8149-B3D28BEFC21A}"/>
              </a:ext>
            </a:extLst>
          </p:cNvPr>
          <p:cNvSpPr/>
          <p:nvPr/>
        </p:nvSpPr>
        <p:spPr>
          <a:xfrm>
            <a:off x="3762415" y="19532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B8BF6C25-8C89-3E11-488B-807699808355}"/>
              </a:ext>
            </a:extLst>
          </p:cNvPr>
          <p:cNvSpPr/>
          <p:nvPr/>
        </p:nvSpPr>
        <p:spPr>
          <a:xfrm>
            <a:off x="3511377" y="22134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1D46810E-212F-B7CC-4C8B-BBD5FA6D26CA}"/>
              </a:ext>
            </a:extLst>
          </p:cNvPr>
          <p:cNvSpPr/>
          <p:nvPr/>
        </p:nvSpPr>
        <p:spPr>
          <a:xfrm>
            <a:off x="3193321" y="191842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E0F97960-93D7-3230-777A-AE5969BFE600}"/>
              </a:ext>
            </a:extLst>
          </p:cNvPr>
          <p:cNvSpPr/>
          <p:nvPr/>
        </p:nvSpPr>
        <p:spPr>
          <a:xfrm>
            <a:off x="4075345" y="231354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DCF278DC-7A59-B3B0-3B48-9D58B9162A6C}"/>
              </a:ext>
            </a:extLst>
          </p:cNvPr>
          <p:cNvSpPr/>
          <p:nvPr/>
        </p:nvSpPr>
        <p:spPr>
          <a:xfrm>
            <a:off x="5023625" y="284921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F5333257-38D6-39EB-E7E5-7AB19ACE2567}"/>
              </a:ext>
            </a:extLst>
          </p:cNvPr>
          <p:cNvSpPr/>
          <p:nvPr/>
        </p:nvSpPr>
        <p:spPr>
          <a:xfrm>
            <a:off x="4986129" y="25743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E445ED94-B98E-FB92-D925-9F3B0F6F8737}"/>
              </a:ext>
            </a:extLst>
          </p:cNvPr>
          <p:cNvSpPr/>
          <p:nvPr/>
        </p:nvSpPr>
        <p:spPr>
          <a:xfrm>
            <a:off x="4724927" y="275645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A7A46AF1-A6FC-DC73-43C2-D9D387B37B9E}"/>
              </a:ext>
            </a:extLst>
          </p:cNvPr>
          <p:cNvSpPr/>
          <p:nvPr/>
        </p:nvSpPr>
        <p:spPr>
          <a:xfrm>
            <a:off x="4740963" y="24781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>
            <a:extLst>
              <a:ext uri="{FF2B5EF4-FFF2-40B4-BE49-F238E27FC236}">
                <a16:creationId xmlns:a16="http://schemas.microsoft.com/office/drawing/2014/main" id="{68CC82E5-8796-C3C1-0A72-4AA125B565D4}"/>
              </a:ext>
            </a:extLst>
          </p:cNvPr>
          <p:cNvSpPr/>
          <p:nvPr/>
        </p:nvSpPr>
        <p:spPr>
          <a:xfrm>
            <a:off x="3498121" y="19093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5-Point Star 70">
            <a:extLst>
              <a:ext uri="{FF2B5EF4-FFF2-40B4-BE49-F238E27FC236}">
                <a16:creationId xmlns:a16="http://schemas.microsoft.com/office/drawing/2014/main" id="{514455F2-0AD8-5E73-9953-CF8CAFA2B77F}"/>
              </a:ext>
            </a:extLst>
          </p:cNvPr>
          <p:cNvSpPr/>
          <p:nvPr/>
        </p:nvSpPr>
        <p:spPr>
          <a:xfrm>
            <a:off x="4317648" y="223637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>
            <a:extLst>
              <a:ext uri="{FF2B5EF4-FFF2-40B4-BE49-F238E27FC236}">
                <a16:creationId xmlns:a16="http://schemas.microsoft.com/office/drawing/2014/main" id="{58E2027B-1024-3A74-92F5-EE24179302F1}"/>
              </a:ext>
            </a:extLst>
          </p:cNvPr>
          <p:cNvSpPr/>
          <p:nvPr/>
        </p:nvSpPr>
        <p:spPr>
          <a:xfrm>
            <a:off x="3301897" y="240630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>
            <a:extLst>
              <a:ext uri="{FF2B5EF4-FFF2-40B4-BE49-F238E27FC236}">
                <a16:creationId xmlns:a16="http://schemas.microsoft.com/office/drawing/2014/main" id="{CB6CDE5C-C5A9-485B-A11C-42D0B1F4D7CF}"/>
              </a:ext>
            </a:extLst>
          </p:cNvPr>
          <p:cNvSpPr/>
          <p:nvPr/>
        </p:nvSpPr>
        <p:spPr>
          <a:xfrm>
            <a:off x="31609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>
            <a:extLst>
              <a:ext uri="{FF2B5EF4-FFF2-40B4-BE49-F238E27FC236}">
                <a16:creationId xmlns:a16="http://schemas.microsoft.com/office/drawing/2014/main" id="{7AD6D469-41BF-2024-C7F6-4EC35ACE361B}"/>
              </a:ext>
            </a:extLst>
          </p:cNvPr>
          <p:cNvSpPr/>
          <p:nvPr/>
        </p:nvSpPr>
        <p:spPr>
          <a:xfrm>
            <a:off x="3557560" y="29029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>
            <a:extLst>
              <a:ext uri="{FF2B5EF4-FFF2-40B4-BE49-F238E27FC236}">
                <a16:creationId xmlns:a16="http://schemas.microsoft.com/office/drawing/2014/main" id="{0CF0578A-2356-04C4-1E1D-B02C8CD53C7A}"/>
              </a:ext>
            </a:extLst>
          </p:cNvPr>
          <p:cNvSpPr/>
          <p:nvPr/>
        </p:nvSpPr>
        <p:spPr>
          <a:xfrm>
            <a:off x="3790869" y="296621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>
            <a:extLst>
              <a:ext uri="{FF2B5EF4-FFF2-40B4-BE49-F238E27FC236}">
                <a16:creationId xmlns:a16="http://schemas.microsoft.com/office/drawing/2014/main" id="{2B88DF3F-53E2-3808-0A5A-FAC1E7711BD3}"/>
              </a:ext>
            </a:extLst>
          </p:cNvPr>
          <p:cNvSpPr/>
          <p:nvPr/>
        </p:nvSpPr>
        <p:spPr>
          <a:xfrm>
            <a:off x="3665588" y="26670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5-Point Star 77">
            <a:extLst>
              <a:ext uri="{FF2B5EF4-FFF2-40B4-BE49-F238E27FC236}">
                <a16:creationId xmlns:a16="http://schemas.microsoft.com/office/drawing/2014/main" id="{2C9EC751-B0B7-93C9-ACBF-4C5560DACBA4}"/>
              </a:ext>
            </a:extLst>
          </p:cNvPr>
          <p:cNvSpPr/>
          <p:nvPr/>
        </p:nvSpPr>
        <p:spPr>
          <a:xfrm>
            <a:off x="3405355" y="26608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5-Point Star 78">
            <a:extLst>
              <a:ext uri="{FF2B5EF4-FFF2-40B4-BE49-F238E27FC236}">
                <a16:creationId xmlns:a16="http://schemas.microsoft.com/office/drawing/2014/main" id="{388617BC-D692-205D-2F80-4238A620F8EC}"/>
              </a:ext>
            </a:extLst>
          </p:cNvPr>
          <p:cNvSpPr/>
          <p:nvPr/>
        </p:nvSpPr>
        <p:spPr>
          <a:xfrm>
            <a:off x="4919861" y="39771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>
            <a:extLst>
              <a:ext uri="{FF2B5EF4-FFF2-40B4-BE49-F238E27FC236}">
                <a16:creationId xmlns:a16="http://schemas.microsoft.com/office/drawing/2014/main" id="{BA397131-E73D-39DA-35CA-95204BEFB3C2}"/>
              </a:ext>
            </a:extLst>
          </p:cNvPr>
          <p:cNvSpPr/>
          <p:nvPr/>
        </p:nvSpPr>
        <p:spPr>
          <a:xfrm>
            <a:off x="6963260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5-Point Star 81">
            <a:extLst>
              <a:ext uri="{FF2B5EF4-FFF2-40B4-BE49-F238E27FC236}">
                <a16:creationId xmlns:a16="http://schemas.microsoft.com/office/drawing/2014/main" id="{EED70ED7-6B4E-AA1E-B58F-B6FEA4575302}"/>
              </a:ext>
            </a:extLst>
          </p:cNvPr>
          <p:cNvSpPr/>
          <p:nvPr/>
        </p:nvSpPr>
        <p:spPr>
          <a:xfrm>
            <a:off x="4303342" y="3100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>
            <a:extLst>
              <a:ext uri="{FF2B5EF4-FFF2-40B4-BE49-F238E27FC236}">
                <a16:creationId xmlns:a16="http://schemas.microsoft.com/office/drawing/2014/main" id="{5D40C25D-3E77-3D88-4BF2-2F77A01E6CFF}"/>
              </a:ext>
            </a:extLst>
          </p:cNvPr>
          <p:cNvSpPr/>
          <p:nvPr/>
        </p:nvSpPr>
        <p:spPr>
          <a:xfrm>
            <a:off x="4538867" y="359308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>
            <a:extLst>
              <a:ext uri="{FF2B5EF4-FFF2-40B4-BE49-F238E27FC236}">
                <a16:creationId xmlns:a16="http://schemas.microsoft.com/office/drawing/2014/main" id="{751CAF51-ECE2-0D0A-209F-EB7D04E88B93}"/>
              </a:ext>
            </a:extLst>
          </p:cNvPr>
          <p:cNvSpPr/>
          <p:nvPr/>
        </p:nvSpPr>
        <p:spPr>
          <a:xfrm>
            <a:off x="6515326" y="43334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>
            <a:extLst>
              <a:ext uri="{FF2B5EF4-FFF2-40B4-BE49-F238E27FC236}">
                <a16:creationId xmlns:a16="http://schemas.microsoft.com/office/drawing/2014/main" id="{07F20D5D-6C01-1925-C023-77FFD755F23A}"/>
              </a:ext>
            </a:extLst>
          </p:cNvPr>
          <p:cNvSpPr/>
          <p:nvPr/>
        </p:nvSpPr>
        <p:spPr>
          <a:xfrm>
            <a:off x="6543046" y="38190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>
            <a:extLst>
              <a:ext uri="{FF2B5EF4-FFF2-40B4-BE49-F238E27FC236}">
                <a16:creationId xmlns:a16="http://schemas.microsoft.com/office/drawing/2014/main" id="{22AB8D03-1938-200A-AA45-951D6C6A681B}"/>
              </a:ext>
            </a:extLst>
          </p:cNvPr>
          <p:cNvSpPr/>
          <p:nvPr/>
        </p:nvSpPr>
        <p:spPr>
          <a:xfrm>
            <a:off x="7005684" y="4446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B6A312C7-6D49-66A4-F1A0-AB4BF85C6F22}"/>
              </a:ext>
            </a:extLst>
          </p:cNvPr>
          <p:cNvSpPr/>
          <p:nvPr/>
        </p:nvSpPr>
        <p:spPr>
          <a:xfrm>
            <a:off x="4893395" y="34869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Arrow: Slight curve with solid fill">
            <a:extLst>
              <a:ext uri="{FF2B5EF4-FFF2-40B4-BE49-F238E27FC236}">
                <a16:creationId xmlns:a16="http://schemas.microsoft.com/office/drawing/2014/main" id="{7F53B118-10F4-A2CF-1E73-A77613E4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523697">
            <a:off x="1705632" y="2879008"/>
            <a:ext cx="1575881" cy="157588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10CCD77-B335-BF71-520A-FA50C724308E}"/>
              </a:ext>
            </a:extLst>
          </p:cNvPr>
          <p:cNvSpPr txBox="1"/>
          <p:nvPr/>
        </p:nvSpPr>
        <p:spPr>
          <a:xfrm rot="19523697">
            <a:off x="636077" y="2813868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Accretion</a:t>
            </a:r>
          </a:p>
        </p:txBody>
      </p:sp>
      <p:sp>
        <p:nvSpPr>
          <p:cNvPr id="101" name="4-Point Star 100">
            <a:extLst>
              <a:ext uri="{FF2B5EF4-FFF2-40B4-BE49-F238E27FC236}">
                <a16:creationId xmlns:a16="http://schemas.microsoft.com/office/drawing/2014/main" id="{12D3081B-E5BD-1C4F-7988-AE3ECB86BA11}"/>
              </a:ext>
            </a:extLst>
          </p:cNvPr>
          <p:cNvSpPr/>
          <p:nvPr/>
        </p:nvSpPr>
        <p:spPr>
          <a:xfrm>
            <a:off x="4642957" y="2266655"/>
            <a:ext cx="1140641" cy="1179712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60ACB9B-9B6E-B171-172E-32525445BB3D}"/>
              </a:ext>
            </a:extLst>
          </p:cNvPr>
          <p:cNvSpPr txBox="1"/>
          <p:nvPr/>
        </p:nvSpPr>
        <p:spPr>
          <a:xfrm>
            <a:off x="5166022" y="1549219"/>
            <a:ext cx="280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Star Formation</a:t>
            </a:r>
          </a:p>
        </p:txBody>
      </p:sp>
      <p:sp>
        <p:nvSpPr>
          <p:cNvPr id="105" name="Explosion 2 104">
            <a:extLst>
              <a:ext uri="{FF2B5EF4-FFF2-40B4-BE49-F238E27FC236}">
                <a16:creationId xmlns:a16="http://schemas.microsoft.com/office/drawing/2014/main" id="{469DEDA5-3061-506D-0A70-C7B23F2308C8}"/>
              </a:ext>
            </a:extLst>
          </p:cNvPr>
          <p:cNvSpPr/>
          <p:nvPr/>
        </p:nvSpPr>
        <p:spPr>
          <a:xfrm>
            <a:off x="5786234" y="4728408"/>
            <a:ext cx="1497745" cy="1050234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375D88-B8F1-7383-8073-C8E4CFD1F632}"/>
              </a:ext>
            </a:extLst>
          </p:cNvPr>
          <p:cNvSpPr txBox="1"/>
          <p:nvPr/>
        </p:nvSpPr>
        <p:spPr>
          <a:xfrm rot="20353714">
            <a:off x="5887171" y="5062636"/>
            <a:ext cx="13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1D27EEB-D3A2-E230-17B3-798701EFDA16}"/>
              </a:ext>
            </a:extLst>
          </p:cNvPr>
          <p:cNvSpPr txBox="1"/>
          <p:nvPr/>
        </p:nvSpPr>
        <p:spPr>
          <a:xfrm>
            <a:off x="4076086" y="5854475"/>
            <a:ext cx="320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Supernovae</a:t>
            </a:r>
          </a:p>
        </p:txBody>
      </p:sp>
      <p:pic>
        <p:nvPicPr>
          <p:cNvPr id="109" name="Graphic 108" descr="Back with solid fill">
            <a:extLst>
              <a:ext uri="{FF2B5EF4-FFF2-40B4-BE49-F238E27FC236}">
                <a16:creationId xmlns:a16="http://schemas.microsoft.com/office/drawing/2014/main" id="{389CCD80-C18E-9896-29CA-48A00AF48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04063">
            <a:off x="7773877" y="3361729"/>
            <a:ext cx="1771914" cy="146625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E73950-E119-47A1-DD15-E950575C079E}"/>
              </a:ext>
            </a:extLst>
          </p:cNvPr>
          <p:cNvSpPr txBox="1"/>
          <p:nvPr/>
        </p:nvSpPr>
        <p:spPr>
          <a:xfrm rot="20404063">
            <a:off x="7010866" y="3019300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Outflows</a:t>
            </a:r>
          </a:p>
        </p:txBody>
      </p:sp>
      <p:sp>
        <p:nvSpPr>
          <p:cNvPr id="114" name="5-Point Star 113">
            <a:extLst>
              <a:ext uri="{FF2B5EF4-FFF2-40B4-BE49-F238E27FC236}">
                <a16:creationId xmlns:a16="http://schemas.microsoft.com/office/drawing/2014/main" id="{66B84E69-3932-2849-6021-7E600442208C}"/>
              </a:ext>
            </a:extLst>
          </p:cNvPr>
          <p:cNvSpPr/>
          <p:nvPr/>
        </p:nvSpPr>
        <p:spPr>
          <a:xfrm>
            <a:off x="5191529" y="423556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 descr="A pink liquid in a circle&#10;&#10;Description automatically generated">
            <a:extLst>
              <a:ext uri="{FF2B5EF4-FFF2-40B4-BE49-F238E27FC236}">
                <a16:creationId xmlns:a16="http://schemas.microsoft.com/office/drawing/2014/main" id="{AAD789BF-29AB-5AE6-76FE-ADF437B48A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1899481">
            <a:off x="3348922" y="1580803"/>
            <a:ext cx="4791456" cy="47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 animBg="1"/>
      <p:bldP spid="104" grpId="0"/>
      <p:bldP spid="105" grpId="0" animBg="1"/>
      <p:bldP spid="106" grpId="0"/>
      <p:bldP spid="107" grpId="0"/>
      <p:bldP spid="1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46B48-904D-7A67-718C-A6BB1A9F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573" y="365124"/>
            <a:ext cx="4843509" cy="1325563"/>
          </a:xfrm>
        </p:spPr>
        <p:txBody>
          <a:bodyPr/>
          <a:lstStyle/>
          <a:p>
            <a:pPr algn="ctr"/>
            <a:r>
              <a:rPr lang="en-US" dirty="0"/>
              <a:t>Spectroscopy</a:t>
            </a:r>
          </a:p>
        </p:txBody>
      </p:sp>
      <p:pic>
        <p:nvPicPr>
          <p:cNvPr id="5" name="Picture 4" descr="A sun in the sky&#10;&#10;Description automatically generated">
            <a:extLst>
              <a:ext uri="{FF2B5EF4-FFF2-40B4-BE49-F238E27FC236}">
                <a16:creationId xmlns:a16="http://schemas.microsoft.com/office/drawing/2014/main" id="{5BFE68E0-3DEA-887F-4FB8-EA0A2CDF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3918" y="0"/>
            <a:ext cx="7955619" cy="5133860"/>
          </a:xfrm>
          <a:prstGeom prst="rect">
            <a:avLst/>
          </a:prstGeom>
        </p:spPr>
      </p:pic>
      <p:pic>
        <p:nvPicPr>
          <p:cNvPr id="11" name="Picture 10" descr="A rainbow light coming from a triangle&#10;&#10;Description automatically generated">
            <a:extLst>
              <a:ext uri="{FF2B5EF4-FFF2-40B4-BE49-F238E27FC236}">
                <a16:creationId xmlns:a16="http://schemas.microsoft.com/office/drawing/2014/main" id="{9E290B18-1F05-A3DE-400C-852D329B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74168">
            <a:off x="3929780" y="1145664"/>
            <a:ext cx="3775019" cy="3775019"/>
          </a:xfrm>
          <a:prstGeom prst="rect">
            <a:avLst/>
          </a:prstGeom>
        </p:spPr>
      </p:pic>
      <p:pic>
        <p:nvPicPr>
          <p:cNvPr id="13" name="Picture 12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F6713B81-E94C-99B3-FA7F-C10BB79E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39" y="3720561"/>
            <a:ext cx="9292169" cy="288634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E64C1A-E465-137A-77DF-ECBCF6C5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8223" y="1633403"/>
            <a:ext cx="4843510" cy="1050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How we measure chemical compositions</a:t>
            </a:r>
          </a:p>
        </p:txBody>
      </p:sp>
    </p:spTree>
    <p:extLst>
      <p:ext uri="{BB962C8B-B14F-4D97-AF65-F5344CB8AC3E}">
        <p14:creationId xmlns:p14="http://schemas.microsoft.com/office/powerpoint/2010/main" val="100381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24ED-EB1C-E292-E1B0-552B21E2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21485"/>
            <a:ext cx="12192000" cy="1215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to make sense of it all?</a:t>
            </a:r>
          </a:p>
          <a:p>
            <a:pPr marL="0" indent="0" algn="ctr">
              <a:buNone/>
            </a:pPr>
            <a:r>
              <a:rPr lang="en-US" sz="3600" dirty="0"/>
              <a:t>Enter galactic chemical evolution models…</a:t>
            </a:r>
          </a:p>
        </p:txBody>
      </p:sp>
    </p:spTree>
    <p:extLst>
      <p:ext uri="{BB962C8B-B14F-4D97-AF65-F5344CB8AC3E}">
        <p14:creationId xmlns:p14="http://schemas.microsoft.com/office/powerpoint/2010/main" val="29024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ent Arrow 24">
            <a:extLst>
              <a:ext uri="{FF2B5EF4-FFF2-40B4-BE49-F238E27FC236}">
                <a16:creationId xmlns:a16="http://schemas.microsoft.com/office/drawing/2014/main" id="{D6C52592-BF18-05B1-09CF-BF0CAACD1449}"/>
              </a:ext>
            </a:extLst>
          </p:cNvPr>
          <p:cNvSpPr/>
          <p:nvPr/>
        </p:nvSpPr>
        <p:spPr>
          <a:xfrm rot="5400000">
            <a:off x="3639249" y="4726018"/>
            <a:ext cx="1159577" cy="560492"/>
          </a:xfrm>
          <a:prstGeom prst="bentArrow">
            <a:avLst>
              <a:gd name="adj1" fmla="val 9144"/>
              <a:gd name="adj2" fmla="val 23934"/>
              <a:gd name="adj3" fmla="val 46801"/>
              <a:gd name="adj4" fmla="val 49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21918-9474-3E50-B4DB-39437B12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6" y="349690"/>
            <a:ext cx="5975349" cy="1325563"/>
          </a:xfrm>
        </p:spPr>
        <p:txBody>
          <a:bodyPr/>
          <a:lstStyle/>
          <a:p>
            <a:pPr algn="ctr"/>
            <a:r>
              <a:rPr lang="en-US" dirty="0"/>
              <a:t>One-Zone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F33D7-2763-C23D-896A-2E3382F0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675253"/>
            <a:ext cx="5997575" cy="75421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One chemically homogeneous</a:t>
            </a:r>
            <a:br>
              <a:rPr lang="en-US" dirty="0"/>
            </a:br>
            <a:r>
              <a:rPr lang="en-US" dirty="0"/>
              <a:t>gas cloud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CEBA2-A3A3-376C-AECE-849E9CAA2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75253"/>
            <a:ext cx="5997574" cy="69618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Multiple clouds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08BC8C-C38D-FA81-C0B3-01FDFE5A59D6}"/>
              </a:ext>
            </a:extLst>
          </p:cNvPr>
          <p:cNvSpPr txBox="1">
            <a:spLocks/>
          </p:cNvSpPr>
          <p:nvPr/>
        </p:nvSpPr>
        <p:spPr>
          <a:xfrm>
            <a:off x="6194425" y="349690"/>
            <a:ext cx="5997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Multi-Zone 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16D1821-8499-772C-648D-195B60A8395A}"/>
              </a:ext>
            </a:extLst>
          </p:cNvPr>
          <p:cNvSpPr/>
          <p:nvPr/>
        </p:nvSpPr>
        <p:spPr>
          <a:xfrm>
            <a:off x="1961002" y="407928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CFA08B1-3BDE-5959-D6C3-3AA0E159D63B}"/>
              </a:ext>
            </a:extLst>
          </p:cNvPr>
          <p:cNvSpPr/>
          <p:nvPr/>
        </p:nvSpPr>
        <p:spPr>
          <a:xfrm>
            <a:off x="2310379" y="4447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5302536-C744-40D3-A249-AFB757B25FF6}"/>
              </a:ext>
            </a:extLst>
          </p:cNvPr>
          <p:cNvSpPr/>
          <p:nvPr/>
        </p:nvSpPr>
        <p:spPr>
          <a:xfrm>
            <a:off x="2725813" y="432045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C070B73-14D4-85E6-4064-0794570730EC}"/>
              </a:ext>
            </a:extLst>
          </p:cNvPr>
          <p:cNvSpPr/>
          <p:nvPr/>
        </p:nvSpPr>
        <p:spPr>
          <a:xfrm>
            <a:off x="2655028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14E7CFD-4988-D08D-4B4F-69EE5B111369}"/>
              </a:ext>
            </a:extLst>
          </p:cNvPr>
          <p:cNvSpPr/>
          <p:nvPr/>
        </p:nvSpPr>
        <p:spPr>
          <a:xfrm>
            <a:off x="2856715" y="498012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A7676C6F-71B2-63B8-17C2-983C0BFFF72E}"/>
              </a:ext>
            </a:extLst>
          </p:cNvPr>
          <p:cNvSpPr/>
          <p:nvPr/>
        </p:nvSpPr>
        <p:spPr>
          <a:xfrm>
            <a:off x="3085969" y="42777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E9C1705C-477F-E668-A070-8E89FFADE1C2}"/>
              </a:ext>
            </a:extLst>
          </p:cNvPr>
          <p:cNvSpPr/>
          <p:nvPr/>
        </p:nvSpPr>
        <p:spPr>
          <a:xfrm>
            <a:off x="3068584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A1D953F6-5F4B-B459-9CD1-2ED82AE46708}"/>
              </a:ext>
            </a:extLst>
          </p:cNvPr>
          <p:cNvSpPr/>
          <p:nvPr/>
        </p:nvSpPr>
        <p:spPr>
          <a:xfrm>
            <a:off x="3446125" y="44632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4AF370D-1D7A-3C29-C8E6-B36B56FD3551}"/>
              </a:ext>
            </a:extLst>
          </p:cNvPr>
          <p:cNvSpPr/>
          <p:nvPr/>
        </p:nvSpPr>
        <p:spPr>
          <a:xfrm rot="19979723">
            <a:off x="2115239" y="332742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BDA37B7-06BE-9771-9F17-0556C930051C}"/>
              </a:ext>
            </a:extLst>
          </p:cNvPr>
          <p:cNvSpPr/>
          <p:nvPr/>
        </p:nvSpPr>
        <p:spPr>
          <a:xfrm rot="9149492">
            <a:off x="2513283" y="332147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51BC8-492B-95B8-F350-352438FD5906}"/>
              </a:ext>
            </a:extLst>
          </p:cNvPr>
          <p:cNvSpPr txBox="1"/>
          <p:nvPr/>
        </p:nvSpPr>
        <p:spPr>
          <a:xfrm>
            <a:off x="1288067" y="2628859"/>
            <a:ext cx="155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Accretion &amp; Ejection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49BE-AE33-AEDC-8FCA-CECD4BBA049B}"/>
              </a:ext>
            </a:extLst>
          </p:cNvPr>
          <p:cNvSpPr txBox="1"/>
          <p:nvPr/>
        </p:nvSpPr>
        <p:spPr>
          <a:xfrm>
            <a:off x="3737105" y="5678816"/>
            <a:ext cx="124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Metals</a:t>
            </a:r>
          </a:p>
        </p:txBody>
      </p:sp>
      <p:sp>
        <p:nvSpPr>
          <p:cNvPr id="29" name="4-Point Star 28">
            <a:extLst>
              <a:ext uri="{FF2B5EF4-FFF2-40B4-BE49-F238E27FC236}">
                <a16:creationId xmlns:a16="http://schemas.microsoft.com/office/drawing/2014/main" id="{7C7EE6AA-46BF-AD8F-C683-FED5B62D9C47}"/>
              </a:ext>
            </a:extLst>
          </p:cNvPr>
          <p:cNvSpPr/>
          <p:nvPr/>
        </p:nvSpPr>
        <p:spPr>
          <a:xfrm>
            <a:off x="2033724" y="469989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 Arrow 29">
            <a:extLst>
              <a:ext uri="{FF2B5EF4-FFF2-40B4-BE49-F238E27FC236}">
                <a16:creationId xmlns:a16="http://schemas.microsoft.com/office/drawing/2014/main" id="{FF758029-037A-4583-A26C-928357CFAE5C}"/>
              </a:ext>
            </a:extLst>
          </p:cNvPr>
          <p:cNvSpPr/>
          <p:nvPr/>
        </p:nvSpPr>
        <p:spPr>
          <a:xfrm rot="16200000">
            <a:off x="2342952" y="4469329"/>
            <a:ext cx="480774" cy="2307531"/>
          </a:xfrm>
          <a:prstGeom prst="bentArrow">
            <a:avLst>
              <a:gd name="adj1" fmla="val 8457"/>
              <a:gd name="adj2" fmla="val 19283"/>
              <a:gd name="adj3" fmla="val 46801"/>
              <a:gd name="adj4" fmla="val 3924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B6D8B-22FD-33AF-8928-CC2214346382}"/>
              </a:ext>
            </a:extLst>
          </p:cNvPr>
          <p:cNvSpPr txBox="1"/>
          <p:nvPr/>
        </p:nvSpPr>
        <p:spPr>
          <a:xfrm>
            <a:off x="1064738" y="4688496"/>
            <a:ext cx="95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New Stars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A7FAD7A6-FDCD-BCB0-957D-B7DBFF9E0773}"/>
              </a:ext>
            </a:extLst>
          </p:cNvPr>
          <p:cNvSpPr/>
          <p:nvPr/>
        </p:nvSpPr>
        <p:spPr>
          <a:xfrm>
            <a:off x="5683833" y="282767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59525172-B7D2-066F-B15B-B08270EB178E}"/>
              </a:ext>
            </a:extLst>
          </p:cNvPr>
          <p:cNvSpPr/>
          <p:nvPr/>
        </p:nvSpPr>
        <p:spPr>
          <a:xfrm>
            <a:off x="6033210" y="31958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193F7B29-21DF-5F17-A3D7-B52AD4E5E15C}"/>
              </a:ext>
            </a:extLst>
          </p:cNvPr>
          <p:cNvSpPr/>
          <p:nvPr/>
        </p:nvSpPr>
        <p:spPr>
          <a:xfrm>
            <a:off x="6448644" y="306884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208B890A-5E03-7DA0-93C6-1BBCF57483FC}"/>
              </a:ext>
            </a:extLst>
          </p:cNvPr>
          <p:cNvSpPr/>
          <p:nvPr/>
        </p:nvSpPr>
        <p:spPr>
          <a:xfrm>
            <a:off x="6377859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27ED7BD4-66DC-E0EF-6822-0A36836667AB}"/>
              </a:ext>
            </a:extLst>
          </p:cNvPr>
          <p:cNvSpPr/>
          <p:nvPr/>
        </p:nvSpPr>
        <p:spPr>
          <a:xfrm>
            <a:off x="6579546" y="37285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E99AD9DC-4022-D9FF-5DC6-18910F262579}"/>
              </a:ext>
            </a:extLst>
          </p:cNvPr>
          <p:cNvSpPr/>
          <p:nvPr/>
        </p:nvSpPr>
        <p:spPr>
          <a:xfrm>
            <a:off x="6808800" y="302614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FBEC6503-7C40-9FF4-024E-9E5FA6BC0E73}"/>
              </a:ext>
            </a:extLst>
          </p:cNvPr>
          <p:cNvSpPr/>
          <p:nvPr/>
        </p:nvSpPr>
        <p:spPr>
          <a:xfrm>
            <a:off x="6791415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F1FEC4AF-23A3-2A90-1FFF-2ED9074473A2}"/>
              </a:ext>
            </a:extLst>
          </p:cNvPr>
          <p:cNvSpPr/>
          <p:nvPr/>
        </p:nvSpPr>
        <p:spPr>
          <a:xfrm>
            <a:off x="7168956" y="32116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xplosion 2 39">
            <a:extLst>
              <a:ext uri="{FF2B5EF4-FFF2-40B4-BE49-F238E27FC236}">
                <a16:creationId xmlns:a16="http://schemas.microsoft.com/office/drawing/2014/main" id="{C5A173ED-C1EC-D71A-C487-FC0CEAE898E9}"/>
              </a:ext>
            </a:extLst>
          </p:cNvPr>
          <p:cNvSpPr/>
          <p:nvPr/>
        </p:nvSpPr>
        <p:spPr>
          <a:xfrm>
            <a:off x="6765077" y="299121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56F556-1CAB-BF19-5AD1-6C60533AA867}"/>
              </a:ext>
            </a:extLst>
          </p:cNvPr>
          <p:cNvSpPr txBox="1"/>
          <p:nvPr/>
        </p:nvSpPr>
        <p:spPr>
          <a:xfrm rot="20353714">
            <a:off x="6860266" y="316342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42" name="4-Point Star 41">
            <a:extLst>
              <a:ext uri="{FF2B5EF4-FFF2-40B4-BE49-F238E27FC236}">
                <a16:creationId xmlns:a16="http://schemas.microsoft.com/office/drawing/2014/main" id="{E8F0448E-A055-6CB3-C0CA-F2CE7417A5A1}"/>
              </a:ext>
            </a:extLst>
          </p:cNvPr>
          <p:cNvSpPr/>
          <p:nvPr/>
        </p:nvSpPr>
        <p:spPr>
          <a:xfrm>
            <a:off x="5756555" y="344828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B8E3535B-6B32-8934-5E34-750DE30D42FB}"/>
              </a:ext>
            </a:extLst>
          </p:cNvPr>
          <p:cNvSpPr/>
          <p:nvPr/>
        </p:nvSpPr>
        <p:spPr>
          <a:xfrm>
            <a:off x="7976778" y="5230012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5031C20-70FF-00B7-0DAE-DD184BD1C339}"/>
              </a:ext>
            </a:extLst>
          </p:cNvPr>
          <p:cNvSpPr/>
          <p:nvPr/>
        </p:nvSpPr>
        <p:spPr>
          <a:xfrm>
            <a:off x="8326155" y="55981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98FB2B0F-6129-6834-5121-CDA6753EDC49}"/>
              </a:ext>
            </a:extLst>
          </p:cNvPr>
          <p:cNvSpPr/>
          <p:nvPr/>
        </p:nvSpPr>
        <p:spPr>
          <a:xfrm>
            <a:off x="8741589" y="54711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BEC1ED53-13CE-832B-3364-B09828EE6D11}"/>
              </a:ext>
            </a:extLst>
          </p:cNvPr>
          <p:cNvSpPr/>
          <p:nvPr/>
        </p:nvSpPr>
        <p:spPr>
          <a:xfrm>
            <a:off x="8670804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F6987EDA-5CBA-AD97-D647-73C3F4EBB0D9}"/>
              </a:ext>
            </a:extLst>
          </p:cNvPr>
          <p:cNvSpPr/>
          <p:nvPr/>
        </p:nvSpPr>
        <p:spPr>
          <a:xfrm>
            <a:off x="8872491" y="613084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4650B5E4-BC2A-E1B4-43B8-A59F0B1ED6BE}"/>
              </a:ext>
            </a:extLst>
          </p:cNvPr>
          <p:cNvSpPr/>
          <p:nvPr/>
        </p:nvSpPr>
        <p:spPr>
          <a:xfrm>
            <a:off x="9101745" y="542848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A514E19-E14E-7D3C-D0BD-9E04658028B8}"/>
              </a:ext>
            </a:extLst>
          </p:cNvPr>
          <p:cNvSpPr/>
          <p:nvPr/>
        </p:nvSpPr>
        <p:spPr>
          <a:xfrm>
            <a:off x="9084360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21CC41A3-3514-8BD7-8140-FEA6DF68BDE4}"/>
              </a:ext>
            </a:extLst>
          </p:cNvPr>
          <p:cNvSpPr/>
          <p:nvPr/>
        </p:nvSpPr>
        <p:spPr>
          <a:xfrm>
            <a:off x="9461901" y="561401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xplosion 2 50">
            <a:extLst>
              <a:ext uri="{FF2B5EF4-FFF2-40B4-BE49-F238E27FC236}">
                <a16:creationId xmlns:a16="http://schemas.microsoft.com/office/drawing/2014/main" id="{D9EF065B-E743-AA6C-22BB-9ADAACCD2D04}"/>
              </a:ext>
            </a:extLst>
          </p:cNvPr>
          <p:cNvSpPr/>
          <p:nvPr/>
        </p:nvSpPr>
        <p:spPr>
          <a:xfrm>
            <a:off x="9058022" y="5393547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5F482E-A54F-01C5-34F6-4A32AA78A56A}"/>
              </a:ext>
            </a:extLst>
          </p:cNvPr>
          <p:cNvSpPr txBox="1"/>
          <p:nvPr/>
        </p:nvSpPr>
        <p:spPr>
          <a:xfrm rot="20353714">
            <a:off x="9153211" y="5565759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53" name="4-Point Star 52">
            <a:extLst>
              <a:ext uri="{FF2B5EF4-FFF2-40B4-BE49-F238E27FC236}">
                <a16:creationId xmlns:a16="http://schemas.microsoft.com/office/drawing/2014/main" id="{0DCE8039-44B6-3D49-ECA1-5A4F1D9D2CEF}"/>
              </a:ext>
            </a:extLst>
          </p:cNvPr>
          <p:cNvSpPr/>
          <p:nvPr/>
        </p:nvSpPr>
        <p:spPr>
          <a:xfrm>
            <a:off x="8049500" y="5850620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F6E78E33-308B-05D4-62A6-637F81BEF651}"/>
              </a:ext>
            </a:extLst>
          </p:cNvPr>
          <p:cNvSpPr/>
          <p:nvPr/>
        </p:nvSpPr>
        <p:spPr>
          <a:xfrm>
            <a:off x="9816643" y="2491693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E5B9FD67-81DF-F1DA-4622-5CDB9E27F009}"/>
              </a:ext>
            </a:extLst>
          </p:cNvPr>
          <p:cNvSpPr/>
          <p:nvPr/>
        </p:nvSpPr>
        <p:spPr>
          <a:xfrm>
            <a:off x="10166020" y="28598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02B36776-BA04-D05D-01A8-1A4B9EA6682F}"/>
              </a:ext>
            </a:extLst>
          </p:cNvPr>
          <p:cNvSpPr/>
          <p:nvPr/>
        </p:nvSpPr>
        <p:spPr>
          <a:xfrm>
            <a:off x="10581454" y="27328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33404C78-2756-3DEE-34DD-34717B567AE4}"/>
              </a:ext>
            </a:extLst>
          </p:cNvPr>
          <p:cNvSpPr/>
          <p:nvPr/>
        </p:nvSpPr>
        <p:spPr>
          <a:xfrm>
            <a:off x="10510669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A313B205-0E95-057F-6A00-816FC5217D1C}"/>
              </a:ext>
            </a:extLst>
          </p:cNvPr>
          <p:cNvSpPr/>
          <p:nvPr/>
        </p:nvSpPr>
        <p:spPr>
          <a:xfrm>
            <a:off x="10712356" y="33925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0E28E10E-33AB-6E33-7552-D68C092EFD01}"/>
              </a:ext>
            </a:extLst>
          </p:cNvPr>
          <p:cNvSpPr/>
          <p:nvPr/>
        </p:nvSpPr>
        <p:spPr>
          <a:xfrm>
            <a:off x="10941610" y="26901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0F7B994B-EA32-6CC7-6C9B-0C7B91C9758F}"/>
              </a:ext>
            </a:extLst>
          </p:cNvPr>
          <p:cNvSpPr/>
          <p:nvPr/>
        </p:nvSpPr>
        <p:spPr>
          <a:xfrm>
            <a:off x="10924225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7B6E0A7A-8081-12B2-275D-324499D6363A}"/>
              </a:ext>
            </a:extLst>
          </p:cNvPr>
          <p:cNvSpPr/>
          <p:nvPr/>
        </p:nvSpPr>
        <p:spPr>
          <a:xfrm>
            <a:off x="11301766" y="28756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2 61">
            <a:extLst>
              <a:ext uri="{FF2B5EF4-FFF2-40B4-BE49-F238E27FC236}">
                <a16:creationId xmlns:a16="http://schemas.microsoft.com/office/drawing/2014/main" id="{563394F7-A60F-B34A-A542-B22BABF39019}"/>
              </a:ext>
            </a:extLst>
          </p:cNvPr>
          <p:cNvSpPr/>
          <p:nvPr/>
        </p:nvSpPr>
        <p:spPr>
          <a:xfrm>
            <a:off x="10897887" y="2655228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F28184-B4A6-AF0F-DD4B-F5F89A7DBE9F}"/>
              </a:ext>
            </a:extLst>
          </p:cNvPr>
          <p:cNvSpPr txBox="1"/>
          <p:nvPr/>
        </p:nvSpPr>
        <p:spPr>
          <a:xfrm rot="20353714">
            <a:off x="10993076" y="2827440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64" name="4-Point Star 63">
            <a:extLst>
              <a:ext uri="{FF2B5EF4-FFF2-40B4-BE49-F238E27FC236}">
                <a16:creationId xmlns:a16="http://schemas.microsoft.com/office/drawing/2014/main" id="{613434E0-A293-5A43-88B8-CBB159B87350}"/>
              </a:ext>
            </a:extLst>
          </p:cNvPr>
          <p:cNvSpPr/>
          <p:nvPr/>
        </p:nvSpPr>
        <p:spPr>
          <a:xfrm>
            <a:off x="9889365" y="3112301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>
            <a:extLst>
              <a:ext uri="{FF2B5EF4-FFF2-40B4-BE49-F238E27FC236}">
                <a16:creationId xmlns:a16="http://schemas.microsoft.com/office/drawing/2014/main" id="{73AAEB9C-DB86-896F-79C8-2608F17F7816}"/>
              </a:ext>
            </a:extLst>
          </p:cNvPr>
          <p:cNvSpPr/>
          <p:nvPr/>
        </p:nvSpPr>
        <p:spPr>
          <a:xfrm rot="19529106">
            <a:off x="7398745" y="4085797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D90299AC-F74B-E68C-1CB6-D1AFB232D25F}"/>
              </a:ext>
            </a:extLst>
          </p:cNvPr>
          <p:cNvSpPr/>
          <p:nvPr/>
        </p:nvSpPr>
        <p:spPr>
          <a:xfrm rot="8702548">
            <a:off x="7693816" y="3960000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3B8F3A3F-97A4-D49A-B146-3E14CE6AF258}"/>
              </a:ext>
            </a:extLst>
          </p:cNvPr>
          <p:cNvSpPr/>
          <p:nvPr/>
        </p:nvSpPr>
        <p:spPr>
          <a:xfrm rot="1933255">
            <a:off x="10228157" y="3816673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75999302-3100-067F-CDCA-2D452387B8C9}"/>
              </a:ext>
            </a:extLst>
          </p:cNvPr>
          <p:cNvSpPr/>
          <p:nvPr/>
        </p:nvSpPr>
        <p:spPr>
          <a:xfrm rot="12706697">
            <a:off x="10441843" y="408615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17C1EF44-98DE-05C8-360A-EDA5204BEEE6}"/>
              </a:ext>
            </a:extLst>
          </p:cNvPr>
          <p:cNvSpPr/>
          <p:nvPr/>
        </p:nvSpPr>
        <p:spPr>
          <a:xfrm rot="5400000">
            <a:off x="8636531" y="2106131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1C08C807-0129-BC87-E95D-1AC52EF3CE01}"/>
              </a:ext>
            </a:extLst>
          </p:cNvPr>
          <p:cNvSpPr/>
          <p:nvPr/>
        </p:nvSpPr>
        <p:spPr>
          <a:xfrm rot="16173442">
            <a:off x="8580691" y="247202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EB258C-9DDF-27E2-A51E-8C404713769F}"/>
              </a:ext>
            </a:extLst>
          </p:cNvPr>
          <p:cNvSpPr txBox="1"/>
          <p:nvPr/>
        </p:nvSpPr>
        <p:spPr>
          <a:xfrm>
            <a:off x="8122469" y="3599248"/>
            <a:ext cx="1859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Exchange of Gas &amp; Stars</a:t>
            </a:r>
          </a:p>
        </p:txBody>
      </p:sp>
      <p:sp>
        <p:nvSpPr>
          <p:cNvPr id="23" name="Explosion 2 22">
            <a:extLst>
              <a:ext uri="{FF2B5EF4-FFF2-40B4-BE49-F238E27FC236}">
                <a16:creationId xmlns:a16="http://schemas.microsoft.com/office/drawing/2014/main" id="{A794AEA4-A800-DA3D-6140-4A714D7B64CE}"/>
              </a:ext>
            </a:extLst>
          </p:cNvPr>
          <p:cNvSpPr/>
          <p:nvPr/>
        </p:nvSpPr>
        <p:spPr>
          <a:xfrm>
            <a:off x="3042246" y="424282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39364-8CB1-BE89-1234-2919BF8F9565}"/>
              </a:ext>
            </a:extLst>
          </p:cNvPr>
          <p:cNvSpPr txBox="1"/>
          <p:nvPr/>
        </p:nvSpPr>
        <p:spPr>
          <a:xfrm rot="20353714">
            <a:off x="3137435" y="441503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</p:spTree>
    <p:extLst>
      <p:ext uri="{BB962C8B-B14F-4D97-AF65-F5344CB8AC3E}">
        <p14:creationId xmlns:p14="http://schemas.microsoft.com/office/powerpoint/2010/main" val="41222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build="p"/>
      <p:bldP spid="6" grpId="0" build="p"/>
      <p:bldP spid="7" grpId="0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/>
      <p:bldP spid="26" grpId="0"/>
      <p:bldP spid="29" grpId="1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1035</Words>
  <Application>Microsoft Macintosh PowerPoint</Application>
  <PresentationFormat>Widescreen</PresentationFormat>
  <Paragraphs>192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Raleway</vt:lpstr>
      <vt:lpstr>Office Theme</vt:lpstr>
      <vt:lpstr>From Dwarfs to Spirals Chemical Evolution of Galaxies Across Stellar Mass and the Implications for Nucleosynthesis</vt:lpstr>
      <vt:lpstr>In the beginning, there was only H, He, and Li</vt:lpstr>
      <vt:lpstr>Massive Stars</vt:lpstr>
      <vt:lpstr>Low Mass Stars</vt:lpstr>
      <vt:lpstr>White Dwarf Supernovae</vt:lpstr>
      <vt:lpstr>Galaxies facilitate nuclear processing</vt:lpstr>
      <vt:lpstr>Spectroscopy</vt:lpstr>
      <vt:lpstr>PowerPoint Presentation</vt:lpstr>
      <vt:lpstr>One-Zone</vt:lpstr>
      <vt:lpstr>PowerPoint Presentation</vt:lpstr>
      <vt:lpstr>What can we learn…</vt:lpstr>
      <vt:lpstr>PowerPoint Presentation</vt:lpstr>
      <vt:lpstr>Episodic Star Formation Histories</vt:lpstr>
      <vt:lpstr>Effect of Accretion-Driven Starburst</vt:lpstr>
      <vt:lpstr>PowerPoint Presentation</vt:lpstr>
      <vt:lpstr>Archaeology of Gaia-Sausage Enceladus</vt:lpstr>
      <vt:lpstr>Trends with Stellar Mass</vt:lpstr>
      <vt:lpstr>PowerPoint Presentation</vt:lpstr>
      <vt:lpstr>What is known empirically?</vt:lpstr>
      <vt:lpstr>What is known empirically?</vt:lpstr>
      <vt:lpstr>What is known empirically?</vt:lpstr>
      <vt:lpstr>What is known empirically?</vt:lpstr>
      <vt:lpstr>Inside-out disk growth + stellar migration = ?</vt:lpstr>
      <vt:lpstr>Inside-out disk growth + stellar migration = ?</vt:lpstr>
      <vt:lpstr>Inside-out disk growth + stellar migration = ?</vt:lpstr>
      <vt:lpstr>Inside-out disk growth + stellar migration = ?</vt:lpstr>
      <vt:lpstr>PowerPoint Presentation</vt:lpstr>
      <vt:lpstr>Nitrogen: A Peculiar Element</vt:lpstr>
      <vt:lpstr>PowerPoint Presentation</vt:lpstr>
      <vt:lpstr>PowerPoint Presentation</vt:lpstr>
      <vt:lpstr>Conclusions</vt:lpstr>
      <vt:lpstr>Versatile Integrator for Chemical Evolution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</dc:creator>
  <cp:lastModifiedBy>Microsoft Office User</cp:lastModifiedBy>
  <cp:revision>329</cp:revision>
  <dcterms:created xsi:type="dcterms:W3CDTF">2023-07-10T15:23:40Z</dcterms:created>
  <dcterms:modified xsi:type="dcterms:W3CDTF">2023-07-12T18:46:09Z</dcterms:modified>
</cp:coreProperties>
</file>